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autoCompressPictures="0" conformance="strict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14.995%" autoAdjust="0"/>
    <p:restoredTop sz="94.66%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viewProps" Target="viewProps.xml"/><Relationship Id="rId3" Type="http://purl.oclc.org/ooxml/officeDocument/relationships/slide" Target="slides/slide2.xml"/><Relationship Id="rId7" Type="http://purl.oclc.org/ooxml/officeDocument/relationships/presProps" Target="presProps.xml"/><Relationship Id="rId2" Type="http://purl.oclc.org/ooxml/officeDocument/relationships/slide" Target="slides/slide1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5" Type="http://purl.oclc.org/ooxml/officeDocument/relationships/slide" Target="slides/slide4.xml"/><Relationship Id="rId10" Type="http://purl.oclc.org/ooxml/officeDocument/relationships/tableStyles" Target="tableStyles.xml"/><Relationship Id="rId4" Type="http://purl.oclc.org/ooxml/officeDocument/relationships/slide" Target="slides/slide3.xml"/><Relationship Id="rId9" Type="http://purl.oclc.org/ooxml/officeDocument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%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%">
                <a:schemeClr val="tx2"/>
              </a:gs>
              <a:gs pos="100%">
                <a:schemeClr val="bg2">
                  <a:lumMod val="60%"/>
                  <a:lumOff val="40%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%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%"/>
                <a:lumOff val="40%"/>
                <a:alpha val="60%"/>
              </a:schemeClr>
            </a:solidFill>
            <a:miter lim="800%"/>
          </a:ln>
          <a:effectLst>
            <a:outerShdw blurRad="88900" dist="38100" dir="5400000" algn="t" rotWithShape="0">
              <a:prstClr val="black">
                <a:alpha val="40%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%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%"/>
                      <a:lumOff val="35%"/>
                      <a:alpha val="40%"/>
                    </a:schemeClr>
                  </a:glow>
                  <a:outerShdw blurRad="28575" dist="38100" dir="14040000" algn="tl" rotWithShape="0">
                    <a:srgbClr val="000000">
                      <a:alpha val="25%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%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%"/>
                      <a:lumOff val="35%"/>
                      <a:alpha val="40%"/>
                    </a:schemeClr>
                  </a:glow>
                  <a:outerShdw blurRad="28575" dist="38100" dir="14040000" algn="tl" rotWithShape="0">
                    <a:srgbClr val="000000">
                      <a:alpha val="25%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%"/>
              </a:lnSpc>
              <a:buNone/>
              <a:defRPr sz="24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%"/>
              </a:lnSpc>
              <a:buNone/>
              <a:defRPr sz="24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%"/>
              </a:lnSpc>
              <a:buNone/>
              <a:defRPr sz="24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%"/>
              </a:lnSpc>
              <a:buNone/>
              <a:defRPr sz="20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%"/>
                <a:lumOff val="40%"/>
                <a:alpha val="60%"/>
              </a:schemeClr>
            </a:solidFill>
            <a:miter lim="800%"/>
          </a:ln>
          <a:effectLst>
            <a:outerShdw blurRad="88900" dist="38100" dir="5400000" algn="t" rotWithShape="0">
              <a:prstClr val="black">
                <a:alpha val="40%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%"/>
              </a:lnSpc>
              <a:buNone/>
              <a:defRPr sz="20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%"/>
                <a:lumOff val="40%"/>
                <a:alpha val="60%"/>
              </a:schemeClr>
            </a:solidFill>
            <a:miter lim="800%"/>
          </a:ln>
          <a:effectLst>
            <a:outerShdw blurRad="88900" dist="38100" dir="5400000" algn="t" rotWithShape="0">
              <a:prstClr val="black">
                <a:alpha val="40%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%"/>
              </a:lnSpc>
              <a:buNone/>
              <a:defRPr sz="20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%"/>
                <a:lumOff val="40%"/>
                <a:alpha val="60%"/>
              </a:schemeClr>
            </a:solidFill>
            <a:miter lim="800%"/>
          </a:ln>
          <a:effectLst>
            <a:outerShdw blurRad="88900" dist="38100" dir="5400000" algn="t" rotWithShape="0">
              <a:prstClr val="black">
                <a:alpha val="40%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%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%"/>
              </a:lnSpc>
              <a:buNone/>
              <a:defRPr sz="24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%"/>
              </a:lnSpc>
              <a:buNone/>
              <a:defRPr sz="2400" b="0" cap="all" baseline="0%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%"/>
                <a:lumOff val="40%"/>
                <a:alpha val="60%"/>
              </a:schemeClr>
            </a:solidFill>
            <a:miter lim="800%"/>
          </a:ln>
          <a:effectLst>
            <a:outerShdw blurRad="88900" dist="38100" dir="5400000" algn="t" rotWithShape="0">
              <a:prstClr val="black">
                <a:alpha val="40%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13" Type="http://purl.oclc.org/ooxml/officeDocument/relationships/slideLayout" Target="../slideLayouts/slideLayout13.xml"/><Relationship Id="rId18" Type="http://purl.oclc.org/ooxml/officeDocument/relationships/theme" Target="../theme/theme1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slideLayout" Target="../slideLayouts/slideLayout12.xml"/><Relationship Id="rId17" Type="http://purl.oclc.org/ooxml/officeDocument/relationships/slideLayout" Target="../slideLayouts/slideLayout17.xml"/><Relationship Id="rId2" Type="http://purl.oclc.org/ooxml/officeDocument/relationships/slideLayout" Target="../slideLayouts/slideLayout2.xml"/><Relationship Id="rId16" Type="http://purl.oclc.org/ooxml/officeDocument/relationships/slideLayout" Target="../slideLayouts/slideLayout16.xml"/><Relationship Id="rId20" Type="http://purl.oclc.org/ooxml/officeDocument/relationships/image" Target="../media/image2.png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5" Type="http://purl.oclc.org/ooxml/officeDocument/relationships/slideLayout" Target="../slideLayouts/slideLayout15.xml"/><Relationship Id="rId10" Type="http://purl.oclc.org/ooxml/officeDocument/relationships/slideLayout" Target="../slideLayouts/slideLayout10.xml"/><Relationship Id="rId19" Type="http://purl.oclc.org/ooxml/officeDocument/relationships/image" Target="../media/image1.jpeg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Relationship Id="rId14" Type="http://purl.oclc.org/ooxml/officeDocument/relationships/slideLayout" Target="../slideLayouts/slideLayout1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blipFill dpi="0" rotWithShape="1">
          <a:blip r:embed="rId19">
            <a:lum bright="70%" contrast="-70%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%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%">
                  <a:schemeClr val="tx2"/>
                </a:gs>
                <a:gs pos="100%">
                  <a:schemeClr val="bg2">
                    <a:lumMod val="60%"/>
                    <a:lumOff val="40%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%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%">
                  <a:schemeClr val="tx2">
                    <a:alpha val="80%"/>
                  </a:schemeClr>
                </a:gs>
                <a:gs pos="100%">
                  <a:schemeClr val="bg2">
                    <a:lumMod val="60%"/>
                    <a:lumOff val="40%"/>
                    <a:alpha val="60%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%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3600" kern="1200" cap="all" baseline="0%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%"/>
        </a:lnSpc>
        <a:spcBef>
          <a:spcPts val="1000"/>
        </a:spcBef>
        <a:buSzPct val="125%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%"/>
        </a:lnSpc>
        <a:spcBef>
          <a:spcPts val="500"/>
        </a:spcBef>
        <a:buSzPct val="125%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7.xml"/><Relationship Id="rId2" Type="http://schemas.microsoft.com/office/2007/relationships/media" Target="../media/media1.mp4"/><Relationship Id="rId1" Type="http://purl.oclc.org/ooxml/officeDocument/relationships/video" Target="NULL" TargetMode="External"/><Relationship Id="rId5" Type="http://purl.oclc.org/ooxml/officeDocument/relationships/image" Target="../media/image3.png"/><Relationship Id="rId4" Type="http://purl.oclc.org/ooxml/officeDocument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4.jpg"/><Relationship Id="rId1" Type="http://purl.oclc.org/ooxml/officeDocument/relationships/slideLayout" Target="../slideLayouts/slideLayout7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1BF0-FAF3-4190-9E67-BAA503D46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2481262"/>
            <a:ext cx="6943726" cy="947738"/>
          </a:xfrm>
        </p:spPr>
        <p:txBody>
          <a:bodyPr/>
          <a:lstStyle/>
          <a:p>
            <a:r>
              <a:rPr lang="ro-RO" dirty="0">
                <a:solidFill>
                  <a:schemeClr val="bg1"/>
                </a:solidFill>
              </a:rPr>
              <a:t>Sortator de bomboane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44598-16D2-428F-BF2C-5E30A5F39E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Soric</a:t>
            </a:r>
            <a:r>
              <a:rPr lang="ro-RO" dirty="0">
                <a:solidFill>
                  <a:schemeClr val="bg1"/>
                </a:solidFill>
              </a:rPr>
              <a:t>ă Luiza-andreea</a:t>
            </a:r>
          </a:p>
          <a:p>
            <a:pPr algn="r"/>
            <a:r>
              <a:rPr lang="ro-RO" dirty="0">
                <a:solidFill>
                  <a:schemeClr val="bg1"/>
                </a:solidFill>
              </a:rPr>
              <a:t>335 cb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53275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47E05-9A27-4BD5-BCD5-F065294F2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Cuprins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2A683-0E83-4D35-9757-3ED1E52F1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212" y="2933700"/>
            <a:ext cx="3954463" cy="11795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 de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</a:t>
            </a:r>
            <a:r>
              <a:rPr lang="ro-RO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ționare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4024534233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Right 27">
            <a:extLst>
              <a:ext uri="{FF2B5EF4-FFF2-40B4-BE49-F238E27FC236}">
                <a16:creationId xmlns:a16="http://schemas.microsoft.com/office/drawing/2014/main" id="{8195C996-737F-43DA-82E7-CB84F326DB0F}"/>
              </a:ext>
            </a:extLst>
          </p:cNvPr>
          <p:cNvSpPr/>
          <p:nvPr/>
        </p:nvSpPr>
        <p:spPr>
          <a:xfrm rot="5049967">
            <a:off x="4592246" y="3731844"/>
            <a:ext cx="2624533" cy="89267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Servomotor SG90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B5B8D5E-F6A1-48EC-90A0-730C1D844391}"/>
              </a:ext>
            </a:extLst>
          </p:cNvPr>
          <p:cNvSpPr/>
          <p:nvPr/>
        </p:nvSpPr>
        <p:spPr>
          <a:xfrm rot="3729333">
            <a:off x="5576110" y="3503612"/>
            <a:ext cx="2737743" cy="98738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Servomotor SG90</a:t>
            </a:r>
          </a:p>
        </p:txBody>
      </p:sp>
      <p:sp>
        <p:nvSpPr>
          <p:cNvPr id="2" name="Cylinder 1">
            <a:extLst>
              <a:ext uri="{FF2B5EF4-FFF2-40B4-BE49-F238E27FC236}">
                <a16:creationId xmlns:a16="http://schemas.microsoft.com/office/drawing/2014/main" id="{CEFE9DC1-83B0-47BD-B74A-23DB852A0769}"/>
              </a:ext>
            </a:extLst>
          </p:cNvPr>
          <p:cNvSpPr/>
          <p:nvPr/>
        </p:nvSpPr>
        <p:spPr>
          <a:xfrm>
            <a:off x="2167248" y="334929"/>
            <a:ext cx="1466850" cy="1850524"/>
          </a:xfrm>
          <a:prstGeom prst="can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%" g="0%" b="0%"/>
          </a:lnRef>
          <a:fillRef idx="0">
            <a:scrgbClr r="0%" g="0%" b="0%"/>
          </a:fillRef>
          <a:effectRef idx="0">
            <a:scrgbClr r="0%" g="0%" b="0%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2DA78C06-8D8D-4772-B1FB-AD1F8A92D89C}"/>
              </a:ext>
            </a:extLst>
          </p:cNvPr>
          <p:cNvSpPr/>
          <p:nvPr/>
        </p:nvSpPr>
        <p:spPr>
          <a:xfrm>
            <a:off x="666750" y="2238188"/>
            <a:ext cx="3209925" cy="30498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Servomotor SG90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5A406A05-F7D6-4F1A-B9FB-3FFF669412D1}"/>
              </a:ext>
            </a:extLst>
          </p:cNvPr>
          <p:cNvSpPr/>
          <p:nvPr/>
        </p:nvSpPr>
        <p:spPr>
          <a:xfrm>
            <a:off x="5015072" y="918908"/>
            <a:ext cx="1466850" cy="832445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Senzor</a:t>
            </a:r>
            <a:r>
              <a:rPr lang="en-US" dirty="0"/>
              <a:t> de </a:t>
            </a:r>
            <a:r>
              <a:rPr lang="en-US" dirty="0" err="1"/>
              <a:t>culoare</a:t>
            </a:r>
            <a:r>
              <a:rPr lang="en-US" dirty="0"/>
              <a:t> TCS230</a:t>
            </a:r>
          </a:p>
        </p:txBody>
      </p:sp>
      <p:sp>
        <p:nvSpPr>
          <p:cNvPr id="13" name="Flowchart: Magnetic Disk 12">
            <a:extLst>
              <a:ext uri="{FF2B5EF4-FFF2-40B4-BE49-F238E27FC236}">
                <a16:creationId xmlns:a16="http://schemas.microsoft.com/office/drawing/2014/main" id="{4ABF909E-42BF-4A7B-B77C-EF61DE97F9A3}"/>
              </a:ext>
            </a:extLst>
          </p:cNvPr>
          <p:cNvSpPr/>
          <p:nvPr/>
        </p:nvSpPr>
        <p:spPr>
          <a:xfrm>
            <a:off x="2210111" y="2225078"/>
            <a:ext cx="1381125" cy="331254"/>
          </a:xfrm>
          <a:prstGeom prst="flowChartMagneticDisk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14" name="Cylinder 13">
            <a:extLst>
              <a:ext uri="{FF2B5EF4-FFF2-40B4-BE49-F238E27FC236}">
                <a16:creationId xmlns:a16="http://schemas.microsoft.com/office/drawing/2014/main" id="{7ED7769C-FB27-40FA-AB7B-01D16B2AC4C7}"/>
              </a:ext>
            </a:extLst>
          </p:cNvPr>
          <p:cNvSpPr/>
          <p:nvPr/>
        </p:nvSpPr>
        <p:spPr>
          <a:xfrm>
            <a:off x="1529235" y="4978059"/>
            <a:ext cx="1552262" cy="990600"/>
          </a:xfrm>
          <a:prstGeom prst="ca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ylinder 14">
            <a:extLst>
              <a:ext uri="{FF2B5EF4-FFF2-40B4-BE49-F238E27FC236}">
                <a16:creationId xmlns:a16="http://schemas.microsoft.com/office/drawing/2014/main" id="{E380C723-BBFF-4978-9E9F-1E3BBCA14C23}"/>
              </a:ext>
            </a:extLst>
          </p:cNvPr>
          <p:cNvSpPr/>
          <p:nvPr/>
        </p:nvSpPr>
        <p:spPr>
          <a:xfrm>
            <a:off x="3377085" y="5307547"/>
            <a:ext cx="1552262" cy="990600"/>
          </a:xfrm>
          <a:prstGeom prst="can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ylinder 15">
            <a:extLst>
              <a:ext uri="{FF2B5EF4-FFF2-40B4-BE49-F238E27FC236}">
                <a16:creationId xmlns:a16="http://schemas.microsoft.com/office/drawing/2014/main" id="{B5813938-F1DC-47FB-B85E-010A43FBEEBA}"/>
              </a:ext>
            </a:extLst>
          </p:cNvPr>
          <p:cNvSpPr/>
          <p:nvPr/>
        </p:nvSpPr>
        <p:spPr>
          <a:xfrm>
            <a:off x="7067864" y="5307547"/>
            <a:ext cx="1552262" cy="990600"/>
          </a:xfrm>
          <a:prstGeom prst="ca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60299535-DDA9-4727-9BC9-912CD6CFEB54}"/>
              </a:ext>
            </a:extLst>
          </p:cNvPr>
          <p:cNvSpPr/>
          <p:nvPr/>
        </p:nvSpPr>
        <p:spPr>
          <a:xfrm>
            <a:off x="5220015" y="5688547"/>
            <a:ext cx="1552262" cy="990600"/>
          </a:xfrm>
          <a:prstGeom prst="ca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9716EFEF-D9EA-4970-BFD4-20FDA98B8D22}"/>
              </a:ext>
            </a:extLst>
          </p:cNvPr>
          <p:cNvSpPr/>
          <p:nvPr/>
        </p:nvSpPr>
        <p:spPr>
          <a:xfrm>
            <a:off x="8915714" y="5040847"/>
            <a:ext cx="1552262" cy="990600"/>
          </a:xfrm>
          <a:prstGeom prst="can">
            <a:avLst/>
          </a:prstGeom>
          <a:solidFill>
            <a:schemeClr val="accent3">
              <a:lumMod val="75%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6E6AAC6-A330-407C-8878-FF1212EEE8C1}"/>
              </a:ext>
            </a:extLst>
          </p:cNvPr>
          <p:cNvSpPr/>
          <p:nvPr/>
        </p:nvSpPr>
        <p:spPr>
          <a:xfrm rot="2205187">
            <a:off x="6134380" y="3087610"/>
            <a:ext cx="3164842" cy="108460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Servomotor SG90</a:t>
            </a: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1C07770E-24FB-49DF-980D-44F072C07900}"/>
              </a:ext>
            </a:extLst>
          </p:cNvPr>
          <p:cNvSpPr/>
          <p:nvPr/>
        </p:nvSpPr>
        <p:spPr>
          <a:xfrm>
            <a:off x="2210111" y="1922787"/>
            <a:ext cx="1381125" cy="257175"/>
          </a:xfrm>
          <a:prstGeom prst="flowChartMagneticDisk">
            <a:avLst/>
          </a:prstGeom>
          <a:solidFill>
            <a:schemeClr val="accent3">
              <a:lumMod val="75%"/>
            </a:schemeClr>
          </a:solidFill>
          <a:ln>
            <a:solidFill>
              <a:schemeClr val="accent3">
                <a:lumMod val="75%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4" name="Flowchart: Magnetic Disk 3">
            <a:extLst>
              <a:ext uri="{FF2B5EF4-FFF2-40B4-BE49-F238E27FC236}">
                <a16:creationId xmlns:a16="http://schemas.microsoft.com/office/drawing/2014/main" id="{E81F8D13-1045-4ED8-9AC8-8FD030DE1CD8}"/>
              </a:ext>
            </a:extLst>
          </p:cNvPr>
          <p:cNvSpPr/>
          <p:nvPr/>
        </p:nvSpPr>
        <p:spPr>
          <a:xfrm>
            <a:off x="2210111" y="1622765"/>
            <a:ext cx="1381125" cy="257175"/>
          </a:xfrm>
          <a:prstGeom prst="flowChartMagneticDisk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839B3303-1AE1-426B-B6B6-1EF74D013F8A}"/>
              </a:ext>
            </a:extLst>
          </p:cNvPr>
          <p:cNvSpPr/>
          <p:nvPr/>
        </p:nvSpPr>
        <p:spPr>
          <a:xfrm>
            <a:off x="2210111" y="1310946"/>
            <a:ext cx="1381125" cy="257175"/>
          </a:xfrm>
          <a:prstGeom prst="flowChartMagneticDisk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058DA30D-2B80-4619-B889-93B91C761E5C}"/>
              </a:ext>
            </a:extLst>
          </p:cNvPr>
          <p:cNvSpPr/>
          <p:nvPr/>
        </p:nvSpPr>
        <p:spPr>
          <a:xfrm>
            <a:off x="2210111" y="1010924"/>
            <a:ext cx="1381125" cy="257175"/>
          </a:xfrm>
          <a:prstGeom prst="flowChartMagneticDisk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3" name="Flowchart: Magnetic Disk 2">
            <a:extLst>
              <a:ext uri="{FF2B5EF4-FFF2-40B4-BE49-F238E27FC236}">
                <a16:creationId xmlns:a16="http://schemas.microsoft.com/office/drawing/2014/main" id="{13EA197F-5841-4740-98FE-6488DD33E721}"/>
              </a:ext>
            </a:extLst>
          </p:cNvPr>
          <p:cNvSpPr/>
          <p:nvPr/>
        </p:nvSpPr>
        <p:spPr>
          <a:xfrm>
            <a:off x="2210111" y="722124"/>
            <a:ext cx="1381125" cy="257175"/>
          </a:xfrm>
          <a:prstGeom prst="flowChartMagneticDisk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FC8B63-EC9D-407D-9561-272AD98756DB}"/>
              </a:ext>
            </a:extLst>
          </p:cNvPr>
          <p:cNvSpPr/>
          <p:nvPr/>
        </p:nvSpPr>
        <p:spPr>
          <a:xfrm>
            <a:off x="8918610" y="506314"/>
            <a:ext cx="308113" cy="248478"/>
          </a:xfrm>
          <a:prstGeom prst="ellipse">
            <a:avLst/>
          </a:prstGeom>
          <a:solidFill>
            <a:schemeClr val="accent3">
              <a:lumMod val="75%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B31F49A-E3CD-47D6-BF5D-FC8182F9AC06}"/>
              </a:ext>
            </a:extLst>
          </p:cNvPr>
          <p:cNvSpPr/>
          <p:nvPr/>
        </p:nvSpPr>
        <p:spPr>
          <a:xfrm>
            <a:off x="9298469" y="506314"/>
            <a:ext cx="308113" cy="248478"/>
          </a:xfrm>
          <a:prstGeom prst="ellipse">
            <a:avLst/>
          </a:prstGeom>
          <a:solidFill>
            <a:schemeClr val="accent3">
              <a:lumMod val="75%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3751A71-BEDB-4DCC-A4DC-7951C845763D}"/>
              </a:ext>
            </a:extLst>
          </p:cNvPr>
          <p:cNvSpPr/>
          <p:nvPr/>
        </p:nvSpPr>
        <p:spPr>
          <a:xfrm>
            <a:off x="9678328" y="506314"/>
            <a:ext cx="308113" cy="248478"/>
          </a:xfrm>
          <a:prstGeom prst="ellipse">
            <a:avLst/>
          </a:prstGeom>
          <a:solidFill>
            <a:schemeClr val="accent3">
              <a:lumMod val="75%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E0FCD4-3C5E-42CC-88CD-CB1DD86A909D}"/>
              </a:ext>
            </a:extLst>
          </p:cNvPr>
          <p:cNvSpPr/>
          <p:nvPr/>
        </p:nvSpPr>
        <p:spPr>
          <a:xfrm>
            <a:off x="10052909" y="506314"/>
            <a:ext cx="308113" cy="248478"/>
          </a:xfrm>
          <a:prstGeom prst="ellipse">
            <a:avLst/>
          </a:prstGeom>
          <a:solidFill>
            <a:schemeClr val="accent3">
              <a:lumMod val="75%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96D5F65-0CF8-42E0-BF8E-E06032B07B29}"/>
              </a:ext>
            </a:extLst>
          </p:cNvPr>
          <p:cNvSpPr/>
          <p:nvPr/>
        </p:nvSpPr>
        <p:spPr>
          <a:xfrm>
            <a:off x="10427490" y="509576"/>
            <a:ext cx="308113" cy="248478"/>
          </a:xfrm>
          <a:prstGeom prst="ellipse">
            <a:avLst/>
          </a:prstGeom>
          <a:solidFill>
            <a:schemeClr val="accent3">
              <a:lumMod val="75%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6E9AA84-5F5E-4D4C-B450-8974CEEAAC2F}"/>
              </a:ext>
            </a:extLst>
          </p:cNvPr>
          <p:cNvSpPr/>
          <p:nvPr/>
        </p:nvSpPr>
        <p:spPr>
          <a:xfrm>
            <a:off x="8927097" y="506161"/>
            <a:ext cx="308113" cy="24847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FD4C12B-4263-4DD5-BA81-0C3C4089A111}"/>
              </a:ext>
            </a:extLst>
          </p:cNvPr>
          <p:cNvSpPr/>
          <p:nvPr/>
        </p:nvSpPr>
        <p:spPr>
          <a:xfrm>
            <a:off x="9306956" y="506161"/>
            <a:ext cx="308113" cy="24847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A76C738-A9CB-41CC-8714-6368DC3ADDFE}"/>
              </a:ext>
            </a:extLst>
          </p:cNvPr>
          <p:cNvSpPr/>
          <p:nvPr/>
        </p:nvSpPr>
        <p:spPr>
          <a:xfrm>
            <a:off x="9686815" y="506161"/>
            <a:ext cx="308113" cy="24847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EFE5B67-B59F-4E26-AEAF-D7DCA917ACAC}"/>
              </a:ext>
            </a:extLst>
          </p:cNvPr>
          <p:cNvSpPr/>
          <p:nvPr/>
        </p:nvSpPr>
        <p:spPr>
          <a:xfrm>
            <a:off x="10061396" y="506161"/>
            <a:ext cx="308113" cy="24847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FEB9F0F-49A0-47E5-8712-DBD212ECEB0C}"/>
              </a:ext>
            </a:extLst>
          </p:cNvPr>
          <p:cNvSpPr/>
          <p:nvPr/>
        </p:nvSpPr>
        <p:spPr>
          <a:xfrm>
            <a:off x="10435977" y="509423"/>
            <a:ext cx="308113" cy="248478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E2E18DA-8CA8-4993-B60F-4C832C5057A2}"/>
              </a:ext>
            </a:extLst>
          </p:cNvPr>
          <p:cNvSpPr/>
          <p:nvPr/>
        </p:nvSpPr>
        <p:spPr>
          <a:xfrm>
            <a:off x="8927097" y="506314"/>
            <a:ext cx="308113" cy="248478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90F02D6-014D-44C6-B36A-DB5705D9E2D2}"/>
              </a:ext>
            </a:extLst>
          </p:cNvPr>
          <p:cNvSpPr/>
          <p:nvPr/>
        </p:nvSpPr>
        <p:spPr>
          <a:xfrm>
            <a:off x="9306956" y="506314"/>
            <a:ext cx="308113" cy="248478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6F6BBC-E902-4479-B6EC-2050A0168F44}"/>
              </a:ext>
            </a:extLst>
          </p:cNvPr>
          <p:cNvSpPr/>
          <p:nvPr/>
        </p:nvSpPr>
        <p:spPr>
          <a:xfrm>
            <a:off x="9686815" y="506314"/>
            <a:ext cx="308113" cy="248478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9812704-3F7B-4024-B076-3A57C51A4E5A}"/>
              </a:ext>
            </a:extLst>
          </p:cNvPr>
          <p:cNvSpPr/>
          <p:nvPr/>
        </p:nvSpPr>
        <p:spPr>
          <a:xfrm>
            <a:off x="10061396" y="506314"/>
            <a:ext cx="308113" cy="248478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2AAD56A3-5D87-4DF4-8087-4CB70222CB2A}"/>
              </a:ext>
            </a:extLst>
          </p:cNvPr>
          <p:cNvSpPr/>
          <p:nvPr/>
        </p:nvSpPr>
        <p:spPr>
          <a:xfrm>
            <a:off x="10435977" y="509576"/>
            <a:ext cx="308113" cy="248478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5E2B2A7-3B94-43A1-AA5C-136CC39DF6F9}"/>
              </a:ext>
            </a:extLst>
          </p:cNvPr>
          <p:cNvSpPr/>
          <p:nvPr/>
        </p:nvSpPr>
        <p:spPr>
          <a:xfrm>
            <a:off x="8918610" y="503052"/>
            <a:ext cx="308113" cy="24847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2161F83-B70D-4566-B8D7-D07ECCF5ECE6}"/>
              </a:ext>
            </a:extLst>
          </p:cNvPr>
          <p:cNvSpPr/>
          <p:nvPr/>
        </p:nvSpPr>
        <p:spPr>
          <a:xfrm>
            <a:off x="9298469" y="503052"/>
            <a:ext cx="308113" cy="24847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83951E2-EEA9-48C4-955E-F69930E414FD}"/>
              </a:ext>
            </a:extLst>
          </p:cNvPr>
          <p:cNvSpPr/>
          <p:nvPr/>
        </p:nvSpPr>
        <p:spPr>
          <a:xfrm>
            <a:off x="9678328" y="503052"/>
            <a:ext cx="308113" cy="24847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488725D-A878-491C-9BAF-0B26DE3544BD}"/>
              </a:ext>
            </a:extLst>
          </p:cNvPr>
          <p:cNvSpPr/>
          <p:nvPr/>
        </p:nvSpPr>
        <p:spPr>
          <a:xfrm>
            <a:off x="10052909" y="503052"/>
            <a:ext cx="308113" cy="24847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90E8D95-C4D5-4E6D-AA5E-BF5D748CDBD2}"/>
              </a:ext>
            </a:extLst>
          </p:cNvPr>
          <p:cNvSpPr/>
          <p:nvPr/>
        </p:nvSpPr>
        <p:spPr>
          <a:xfrm>
            <a:off x="10427490" y="506314"/>
            <a:ext cx="308113" cy="248478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ame 65">
            <a:extLst>
              <a:ext uri="{FF2B5EF4-FFF2-40B4-BE49-F238E27FC236}">
                <a16:creationId xmlns:a16="http://schemas.microsoft.com/office/drawing/2014/main" id="{45316769-A4FE-44DD-8E29-8337648569C7}"/>
              </a:ext>
            </a:extLst>
          </p:cNvPr>
          <p:cNvSpPr/>
          <p:nvPr/>
        </p:nvSpPr>
        <p:spPr>
          <a:xfrm>
            <a:off x="8370299" y="1500198"/>
            <a:ext cx="3057525" cy="1268073"/>
          </a:xfrm>
          <a:prstGeom prst="frame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7D9CF6D-B4BF-49BB-B9CE-6D3FAB7351B6}"/>
              </a:ext>
            </a:extLst>
          </p:cNvPr>
          <p:cNvSpPr txBox="1"/>
          <p:nvPr/>
        </p:nvSpPr>
        <p:spPr>
          <a:xfrm>
            <a:off x="8586787" y="1725335"/>
            <a:ext cx="2674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Hello, world!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I’m Candy Sorter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A56B1D8-F70C-4F13-BE11-2F7C7095CE6D}"/>
              </a:ext>
            </a:extLst>
          </p:cNvPr>
          <p:cNvSpPr txBox="1"/>
          <p:nvPr/>
        </p:nvSpPr>
        <p:spPr>
          <a:xfrm>
            <a:off x="8539394" y="1701812"/>
            <a:ext cx="2674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BROWN-R:0 G:0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BL:0 Y:0 BR:1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FAF5FE-6105-4E8A-AC99-D96AD82F4BA2}"/>
              </a:ext>
            </a:extLst>
          </p:cNvPr>
          <p:cNvSpPr txBox="1"/>
          <p:nvPr/>
        </p:nvSpPr>
        <p:spPr>
          <a:xfrm>
            <a:off x="8554243" y="1684909"/>
            <a:ext cx="2674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YELLOW-R:</a:t>
            </a:r>
            <a:r>
              <a:rPr lang="ro-RO" sz="2400" dirty="0">
                <a:solidFill>
                  <a:schemeClr val="bg1"/>
                </a:solidFill>
              </a:rPr>
              <a:t>0</a:t>
            </a:r>
            <a:r>
              <a:rPr lang="en-US" sz="2400" dirty="0">
                <a:solidFill>
                  <a:schemeClr val="bg1"/>
                </a:solidFill>
              </a:rPr>
              <a:t> G:0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BL:</a:t>
            </a:r>
            <a:r>
              <a:rPr lang="ro-RO" sz="2400" dirty="0">
                <a:solidFill>
                  <a:schemeClr val="bg1"/>
                </a:solidFill>
              </a:rPr>
              <a:t>1</a:t>
            </a:r>
            <a:r>
              <a:rPr lang="en-US" sz="2400" dirty="0">
                <a:solidFill>
                  <a:schemeClr val="bg1"/>
                </a:solidFill>
              </a:rPr>
              <a:t> Y:1 BR:1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9CA942E-B83F-40D2-8E39-6E6D71555CAC}"/>
              </a:ext>
            </a:extLst>
          </p:cNvPr>
          <p:cNvSpPr txBox="1"/>
          <p:nvPr/>
        </p:nvSpPr>
        <p:spPr>
          <a:xfrm>
            <a:off x="8541596" y="1701812"/>
            <a:ext cx="2674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BLUE-R:</a:t>
            </a:r>
            <a:r>
              <a:rPr lang="ro-RO" sz="2400" dirty="0">
                <a:solidFill>
                  <a:schemeClr val="bg1"/>
                </a:solidFill>
              </a:rPr>
              <a:t>0</a:t>
            </a:r>
            <a:r>
              <a:rPr lang="en-US" sz="2400" dirty="0">
                <a:solidFill>
                  <a:schemeClr val="bg1"/>
                </a:solidFill>
              </a:rPr>
              <a:t> G:0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BL:</a:t>
            </a:r>
            <a:r>
              <a:rPr lang="ro-RO" sz="2400" dirty="0">
                <a:solidFill>
                  <a:schemeClr val="bg1"/>
                </a:solidFill>
              </a:rPr>
              <a:t>1</a:t>
            </a:r>
            <a:r>
              <a:rPr lang="en-US" sz="2400" dirty="0">
                <a:solidFill>
                  <a:schemeClr val="bg1"/>
                </a:solidFill>
              </a:rPr>
              <a:t> Y:0 BR:1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E9735F7A-0C13-438A-BDBC-D2361D817810}"/>
              </a:ext>
            </a:extLst>
          </p:cNvPr>
          <p:cNvSpPr/>
          <p:nvPr/>
        </p:nvSpPr>
        <p:spPr>
          <a:xfrm rot="5400000">
            <a:off x="4461172" y="3486761"/>
            <a:ext cx="2624533" cy="89267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Servomotor SG90</a:t>
            </a:r>
          </a:p>
        </p:txBody>
      </p:sp>
    </p:spTree>
    <p:extLst>
      <p:ext uri="{BB962C8B-B14F-4D97-AF65-F5344CB8AC3E}">
        <p14:creationId xmlns:p14="http://schemas.microsoft.com/office/powerpoint/2010/main" val="5852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6.25E-7 0.049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453%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6.25E-7 0.04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175%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6.25E-7 0.04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269%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6.25E-7 0.04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175%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1.25E-6 0.0421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.013%" y="0.046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%" decel="50%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293 -0.0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458%" y="-0.069%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023 L 0.2293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458%" y="0%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931 L 0.22943 0.048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471%" y="-0.046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9" presetClass="path" presetSubtype="0" accel="50%" decel="50%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0.04931 L 0.55586 0.444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.328%" y="19.769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path" presetSubtype="0" accel="50%" decel="50%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-0.00139 L -1.25E-6 -2.22222E-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.367%" y="0%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0.00023 L -6.25E-7 -1.11111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.471%" y="-0.02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path" presetSubtype="0" accel="50%" decel="50%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61E-17 0.04375 L 2.22261E-17 0.087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175%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537 L -6.25E-7 0.0907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269%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4375 L -6.25E-7 0.08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175%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61E-17 0.04213 L 2.22261E-17 0.0842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2.106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63" presetClass="path" presetSubtype="0" accel="50%" decel="50%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9306 L 0.2293 0.0930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458%" y="-0.324%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%" decel="50%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2293 -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458%" y="-0.046%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accel="50%" decel="50%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293 -0.0013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25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9" presetClass="path" presetSubtype="0" accel="50%" decel="50%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0.09399 L 0.40573 0.5344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.815%" y="22.014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35" presetClass="path" presetSubtype="0" accel="50%" decel="50%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-0.00139 L 4.79167E-6 -2.22222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.25%" y="0%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%" decel="50%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0.00023 L -6.25E-7 -1.11111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.471%" y="-0.02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0" presetID="42" presetClass="path" presetSubtype="0" accel="50%" decel="50%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8912 L -6.25E-7 0.1328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.065%" y="5.693%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%" decel="50%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8588 L -6.25E-7 0.1312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0.091%" y="5.624%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%" decel="50%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8912 L 1.66667E-6 0.1388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0.078%" y="4.97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7" presetID="63" presetClass="path" presetSubtype="0" accel="50%" decel="50%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2293 -0.00139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25%" y="0%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63" presetClass="path" presetSubtype="0" accel="50%" decel="50%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22929 -0.00023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341%" y="0.278%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3" presetClass="path" presetSubtype="0" accel="50%" decel="50%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13843 L 0.2293 0.13843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.536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9" presetClass="path" presetSubtype="0" accel="50%" decel="50%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3 0.13889 L 0.25547 0.6194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.172%" y="24.352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7" grpId="1" animBg="1"/>
      <p:bldP spid="9" grpId="0" animBg="1"/>
      <p:bldP spid="9" grpId="1" animBg="1"/>
      <p:bldP spid="9" grpId="2" animBg="1"/>
      <p:bldP spid="9" grpId="3" animBg="1"/>
      <p:bldP spid="9" grpId="4" animBg="1"/>
      <p:bldP spid="13" grpId="0" animBg="1"/>
      <p:bldP spid="13" grpId="1" animBg="1"/>
      <p:bldP spid="13" grpId="2" animBg="1"/>
      <p:bldP spid="13" grpId="3" animBg="1"/>
      <p:bldP spid="13" grpId="4" animBg="1"/>
      <p:bldP spid="26" grpId="0" animBg="1"/>
      <p:bldP spid="26" grpId="1" animBg="1"/>
      <p:bldP spid="7" grpId="0" animBg="1"/>
      <p:bldP spid="7" grpId="1" animBg="1"/>
      <p:bldP spid="7" grpId="2" animBg="1"/>
      <p:bldP spid="4" grpId="0" animBg="1"/>
      <p:bldP spid="4" grpId="1" animBg="1"/>
      <p:bldP spid="4" grpId="2" animBg="1"/>
      <p:bldP spid="4" grpId="3" animBg="1"/>
      <p:bldP spid="6" grpId="0" animBg="1"/>
      <p:bldP spid="6" grpId="1" animBg="1"/>
      <p:bldP spid="6" grpId="2" animBg="1"/>
      <p:bldP spid="6" grpId="3" animBg="1"/>
      <p:bldP spid="6" grpId="4" animBg="1"/>
      <p:bldP spid="5" grpId="0" animBg="1"/>
      <p:bldP spid="5" grpId="1" animBg="1"/>
      <p:bldP spid="5" grpId="2" animBg="1"/>
      <p:bldP spid="3" grpId="0" animBg="1"/>
      <p:bldP spid="3" grpId="1" animBg="1"/>
      <p:bldP spid="3" grpId="2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3" grpId="0" animBg="1"/>
      <p:bldP spid="59" grpId="1" animBg="1"/>
      <p:bldP spid="60" grpId="1" animBg="1"/>
      <p:bldP spid="61" grpId="1" animBg="1"/>
      <p:bldP spid="62" grpId="1" animBg="1"/>
      <p:bldP spid="63" grpId="1" animBg="1"/>
      <p:bldP spid="67" grpId="0"/>
      <p:bldP spid="67" grpId="1"/>
      <p:bldP spid="68" grpId="0"/>
      <p:bldP spid="68" grpId="1"/>
      <p:bldP spid="69" grpId="0"/>
      <p:bldP spid="70" grpId="0"/>
      <p:bldP spid="70" grpId="1"/>
      <p:bldP spid="71" grpId="2" animBg="1"/>
    </p:bld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6D651BB0-1DFD-4941-83DD-704006F6B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30%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p="http://schemas.openxmlformats.org/presentationml/2006/main" xmlns:a="http://schemas.openxmlformats.org/drawingml/2006/main" xmlns:a14="http://schemas.microsoft.com/office/drawing/2010/main" xmlns:p14="http://schemas.microsoft.com/office/powerpoint/2010/main" xmlns:a16="http://schemas.microsoft.com/office/drawing/2014/main" xmlns="" xmlns:r="http://schemas.openxmlformats.org/officeDocument/2006/relationships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 Diagonal Corner Rectangle 6">
            <a:extLst>
              <a:ext uri="{FF2B5EF4-FFF2-40B4-BE49-F238E27FC236}">
                <a16:creationId xmlns:a16="http://schemas.microsoft.com/office/drawing/2014/main" id="{3D66C6E3-EBD2-40B7-8FD8-D6D2250FC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0544" y="808057"/>
            <a:ext cx="10227733" cy="5234394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%"/>
                <a:lumOff val="40%"/>
                <a:alpha val="60%"/>
              </a:schemeClr>
            </a:solidFill>
            <a:miter lim="800%"/>
          </a:ln>
          <a:effectLst>
            <a:outerShdw blurRad="88900" dist="38100" dir="5400000" algn="t" rotWithShape="0">
              <a:prstClr val="black">
                <a:alpha val="40%"/>
              </a:prst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ortator_video">
            <a:hlinkClick r:id="" action="ppaction://media"/>
            <a:extLst>
              <a:ext uri="{FF2B5EF4-FFF2-40B4-BE49-F238E27FC236}">
                <a16:creationId xmlns:a16="http://schemas.microsoft.com/office/drawing/2014/main" id="{D5CA080E-AC9E-4F9F-9EF8-B8F010DAE7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901" end="4076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9390" y="815549"/>
            <a:ext cx="9305590" cy="5234394"/>
          </a:xfrm>
          <a:prstGeom prst="rect">
            <a:avLst/>
          </a:prstGeom>
          <a:ln>
            <a:solidFill>
              <a:schemeClr val="bg2">
                <a:lumMod val="40%"/>
                <a:lumOff val="60%"/>
              </a:schemeClr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2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1EE31850-7464-47DD-B8E5-EEE50F470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91" y="684953"/>
            <a:ext cx="4116070" cy="5488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809324-4EFD-4721-BE51-9325C1FE1B60}"/>
              </a:ext>
            </a:extLst>
          </p:cNvPr>
          <p:cNvSpPr txBox="1"/>
          <p:nvPr/>
        </p:nvSpPr>
        <p:spPr>
          <a:xfrm>
            <a:off x="6492239" y="2529870"/>
            <a:ext cx="4116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800" dirty="0">
                <a:solidFill>
                  <a:schemeClr val="bg1"/>
                </a:solidFill>
              </a:rPr>
              <a:t>Mulțumesc pentru atenție!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156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purl.oclc.org/ooxml/officeDocument/relationships/image" Target="../media/image1.jpeg"/></Relationships>
</file>

<file path=ppt/theme/theme1.xml><?xml version="1.0" encoding="utf-8"?>
<a:theme xmlns:a="http://purl.oclc.org/ooxml/drawingml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%">
              <a:schemeClr val="phClr">
                <a:tint val="58%"/>
                <a:satMod val="108%"/>
                <a:lumMod val="110%"/>
              </a:schemeClr>
            </a:gs>
            <a:gs pos="100%">
              <a:schemeClr val="phClr">
                <a:tint val="81%"/>
                <a:satMod val="109%"/>
                <a:lumMod val="105%"/>
              </a:schemeClr>
            </a:gs>
          </a:gsLst>
          <a:lin ang="5040000" scaled="0"/>
        </a:gradFill>
        <a:gradFill rotWithShape="1">
          <a:gsLst>
            <a:gs pos="0%">
              <a:schemeClr val="phClr">
                <a:tint val="94%"/>
                <a:satMod val="105%"/>
                <a:lumMod val="102%"/>
              </a:schemeClr>
            </a:gs>
            <a:gs pos="100%">
              <a:schemeClr val="phClr">
                <a:shade val="74%"/>
                <a:satMod val="128%"/>
                <a:lumMod val="100%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98%"/>
                <a:hueMod val="94%"/>
                <a:satMod val="148%"/>
                <a:lumMod val="150%"/>
              </a:schemeClr>
            </a:gs>
            <a:gs pos="100%">
              <a:schemeClr val="phClr">
                <a:shade val="92%"/>
                <a:hueMod val="104%"/>
                <a:satMod val="140%"/>
                <a:lumMod val="68%"/>
              </a:schemeClr>
            </a:gs>
          </a:gsLst>
          <a:lin ang="5040000" scaled="0"/>
        </a:gradFill>
        <a:blipFill>
          <a:blip xmlns:r="http://purl.oclc.org/ooxml/officeDocument/relationships" r:embed="rId1">
            <a:duotone>
              <a:schemeClr val="phClr">
                <a:shade val="88%"/>
                <a:hueMod val="106%"/>
                <a:satMod val="140%"/>
                <a:lumMod val="54%"/>
              </a:schemeClr>
              <a:schemeClr val="phClr">
                <a:tint val="98%"/>
                <a:hueMod val="90%"/>
                <a:satMod val="150%"/>
                <a:lumMod val="160%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TM04033919[[fn=Circuit]]</Template>
  <TotalTime>277</TotalTime>
  <Words>90</Words>
  <Application>Microsoft Office PowerPoint</Application>
  <PresentationFormat>Widescreen</PresentationFormat>
  <Paragraphs>27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Times New Roman</vt:lpstr>
      <vt:lpstr>Tw Cen MT</vt:lpstr>
      <vt:lpstr>Wingdings</vt:lpstr>
      <vt:lpstr>Circuit</vt:lpstr>
      <vt:lpstr>Sortator de bomboane</vt:lpstr>
      <vt:lpstr>Cuprins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Sortator de bomboane</dc:title>
  <dc:creator>Sorica Luiza</dc:creator>
  <cp:lastModifiedBy>Sorica Luiza</cp:lastModifiedBy>
  <cp:revision>29</cp:revision>
  <dcterms:created xsi:type="dcterms:W3CDTF">2021-06-09T16:57:25Z</dcterms:created>
  <dcterms:modified xsi:type="dcterms:W3CDTF">2021-06-09T21:36:15Z</dcterms:modified>
</cp:coreProperties>
</file>