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7561263" cy="10693400"/>
  <p:notesSz cx="6797675" cy="99282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362" y="1248"/>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5861" cy="495872"/>
          </a:xfrm>
          <a:prstGeom prst="rect">
            <a:avLst/>
          </a:prstGeom>
          <a:noFill/>
          <a:ln>
            <a:noFill/>
          </a:ln>
        </p:spPr>
        <p:txBody>
          <a:bodyPr lIns="91425" tIns="91425" rIns="91425" bIns="91425" anchor="t" anchorCtr="0"/>
          <a:lstStyle>
            <a:lvl1pPr marL="0" marR="0" indent="0" algn="l" rtl="0">
              <a:spcBef>
                <a:spcPts val="0"/>
              </a:spcBef>
              <a:spcAft>
                <a:spcPts val="0"/>
              </a:spcAft>
              <a:defRPr sz="13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50294" y="0"/>
            <a:ext cx="2945861" cy="495872"/>
          </a:xfrm>
          <a:prstGeom prst="rect">
            <a:avLst/>
          </a:prstGeom>
          <a:noFill/>
          <a:ln>
            <a:noFill/>
          </a:ln>
        </p:spPr>
        <p:txBody>
          <a:bodyPr lIns="91425" tIns="91425" rIns="91425" bIns="91425" anchor="t" anchorCtr="0"/>
          <a:lstStyle>
            <a:lvl1pPr marL="0" marR="0" indent="0" algn="r" rtl="0">
              <a:spcBef>
                <a:spcPts val="0"/>
              </a:spcBef>
              <a:spcAft>
                <a:spcPts val="0"/>
              </a:spcAft>
              <a:defRPr sz="13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2084388" y="746125"/>
            <a:ext cx="2628899" cy="3721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79464" y="4715405"/>
            <a:ext cx="5438748" cy="446747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9430813"/>
            <a:ext cx="2945861" cy="495872"/>
          </a:xfrm>
          <a:prstGeom prst="rect">
            <a:avLst/>
          </a:prstGeom>
          <a:noFill/>
          <a:ln>
            <a:noFill/>
          </a:ln>
        </p:spPr>
        <p:txBody>
          <a:bodyPr lIns="91425" tIns="91425" rIns="91425" bIns="91425" anchor="b" anchorCtr="0"/>
          <a:lstStyle>
            <a:lvl1pPr marL="0" marR="0" indent="0" algn="l" rtl="0">
              <a:spcBef>
                <a:spcPts val="0"/>
              </a:spcBef>
              <a:spcAft>
                <a:spcPts val="0"/>
              </a:spcAft>
              <a:defRPr sz="13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50294" y="9430813"/>
            <a:ext cx="2945861" cy="495872"/>
          </a:xfrm>
          <a:prstGeom prst="rect">
            <a:avLst/>
          </a:prstGeom>
          <a:noFill/>
          <a:ln>
            <a:noFill/>
          </a:ln>
        </p:spPr>
        <p:txBody>
          <a:bodyPr lIns="91425" tIns="91425" rIns="91425" bIns="91425" anchor="b" anchorCtr="0"/>
          <a:lstStyle>
            <a:lvl1pPr marL="0" marR="0" indent="0" algn="r" rtl="0">
              <a:spcBef>
                <a:spcPts val="0"/>
              </a:spcBef>
              <a:spcAft>
                <a:spcPts val="0"/>
              </a:spcAft>
              <a:defRPr sz="13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9014022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236" name="Shape 236"/>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240" name="Shape 240"/>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17" name="Shape 117"/>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27" name="Shape 127"/>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36" name="Shape 136"/>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46" name="Shape 146"/>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56" name="Shape 156"/>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67" name="Shape 167"/>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181" name="Shape 181"/>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79464" y="4715405"/>
            <a:ext cx="5438748" cy="4467470"/>
          </a:xfrm>
          <a:prstGeom prst="rect">
            <a:avLst/>
          </a:prstGeom>
        </p:spPr>
        <p:txBody>
          <a:bodyPr lIns="91425" tIns="91425" rIns="91425" bIns="91425" anchor="ctr" anchorCtr="0">
            <a:noAutofit/>
          </a:bodyPr>
          <a:lstStyle/>
          <a:p>
            <a:endParaRPr/>
          </a:p>
        </p:txBody>
      </p:sp>
      <p:sp>
        <p:nvSpPr>
          <p:cNvPr id="210" name="Shape 210"/>
          <p:cNvSpPr>
            <a:spLocks noGrp="1" noRot="1" noChangeAspect="1"/>
          </p:cNvSpPr>
          <p:nvPr>
            <p:ph type="sldImg" idx="2"/>
          </p:nvPr>
        </p:nvSpPr>
        <p:spPr>
          <a:xfrm>
            <a:off x="2084388" y="746125"/>
            <a:ext cx="2628900"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p:cSld name="Cover Page">
    <p:spTree>
      <p:nvGrpSpPr>
        <p:cNvPr id="1" name="Shape 14"/>
        <p:cNvGrpSpPr/>
        <p:nvPr/>
      </p:nvGrpSpPr>
      <p:grpSpPr>
        <a:xfrm>
          <a:off x="0" y="0"/>
          <a:ext cx="0" cy="0"/>
          <a:chOff x="0" y="0"/>
          <a:chExt cx="0" cy="0"/>
        </a:xfrm>
      </p:grpSpPr>
      <p:sp>
        <p:nvSpPr>
          <p:cNvPr id="15" name="Shape 15"/>
          <p:cNvSpPr/>
          <p:nvPr/>
        </p:nvSpPr>
        <p:spPr>
          <a:xfrm>
            <a:off x="2368550" y="6626225"/>
            <a:ext cx="3019424" cy="2784475"/>
          </a:xfrm>
          <a:prstGeom prst="rect">
            <a:avLst/>
          </a:prstGeom>
          <a:blipFill>
            <a:blip r:embed="rId2"/>
            <a:stretch>
              <a:fillRect/>
            </a:stretch>
          </a:blipFill>
        </p:spPr>
      </p:sp>
      <p:sp>
        <p:nvSpPr>
          <p:cNvPr id="16" name="Shape 16"/>
          <p:cNvSpPr/>
          <p:nvPr/>
        </p:nvSpPr>
        <p:spPr>
          <a:xfrm>
            <a:off x="6138862" y="9779000"/>
            <a:ext cx="1403349" cy="825499"/>
          </a:xfrm>
          <a:prstGeom prst="rect">
            <a:avLst/>
          </a:prstGeom>
          <a:blipFill>
            <a:blip r:embed="rId3"/>
            <a:stretch>
              <a:fillRect/>
            </a:stretch>
          </a:blipFill>
        </p:spPr>
      </p:sp>
      <p:sp>
        <p:nvSpPr>
          <p:cNvPr id="17" name="Shape 17"/>
          <p:cNvSpPr txBox="1">
            <a:spLocks noGrp="1"/>
          </p:cNvSpPr>
          <p:nvPr>
            <p:ph type="body" idx="1"/>
          </p:nvPr>
        </p:nvSpPr>
        <p:spPr>
          <a:xfrm>
            <a:off x="945137" y="1799344"/>
            <a:ext cx="6222310" cy="616874"/>
          </a:xfrm>
          <a:prstGeom prst="rect">
            <a:avLst/>
          </a:prstGeom>
          <a:noFill/>
          <a:ln>
            <a:noFill/>
          </a:ln>
        </p:spPr>
        <p:txBody>
          <a:bodyPr lIns="91425" tIns="91425" rIns="91425" bIns="91425" anchor="ctr" anchorCtr="0"/>
          <a:lstStyle>
            <a:lvl1pPr indent="0" algn="r" rtl="0">
              <a:buClr>
                <a:srgbClr val="0C75A8"/>
              </a:buClr>
              <a:buFont typeface="Calibri"/>
              <a:buNone/>
              <a:defRPr sz="30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2"/>
          </p:nvPr>
        </p:nvSpPr>
        <p:spPr>
          <a:xfrm>
            <a:off x="945137" y="2416276"/>
            <a:ext cx="6222310" cy="616874"/>
          </a:xfrm>
          <a:prstGeom prst="rect">
            <a:avLst/>
          </a:prstGeom>
          <a:noFill/>
          <a:ln>
            <a:noFill/>
          </a:ln>
        </p:spPr>
        <p:txBody>
          <a:bodyPr lIns="91425" tIns="91425" rIns="91425" bIns="91425" anchor="ctr" anchorCtr="0"/>
          <a:lstStyle>
            <a:lvl1pPr indent="0" algn="r" rtl="0">
              <a:buClr>
                <a:srgbClr val="0C75A8"/>
              </a:buClr>
              <a:buFont typeface="Calibri"/>
              <a:buNone/>
              <a:defRPr sz="2200" b="1" baseline="0">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st Page">
  <p:cSld name="Last Page">
    <p:spTree>
      <p:nvGrpSpPr>
        <p:cNvPr id="1" name="Shape 19"/>
        <p:cNvGrpSpPr/>
        <p:nvPr/>
      </p:nvGrpSpPr>
      <p:grpSpPr>
        <a:xfrm>
          <a:off x="0" y="0"/>
          <a:ext cx="0" cy="0"/>
          <a:chOff x="0" y="0"/>
          <a:chExt cx="0" cy="0"/>
        </a:xfrm>
      </p:grpSpPr>
      <p:sp>
        <p:nvSpPr>
          <p:cNvPr id="20" name="Shape 20"/>
          <p:cNvSpPr/>
          <p:nvPr/>
        </p:nvSpPr>
        <p:spPr>
          <a:xfrm>
            <a:off x="2368550" y="6626225"/>
            <a:ext cx="3019424" cy="2784475"/>
          </a:xfrm>
          <a:prstGeom prst="rect">
            <a:avLst/>
          </a:prstGeom>
          <a:blipFill>
            <a:blip r:embed="rId2"/>
            <a:stretch>
              <a:fillRect/>
            </a:stretch>
          </a:blipFill>
        </p:spPr>
      </p:sp>
      <p:sp>
        <p:nvSpPr>
          <p:cNvPr id="21" name="Shape 21"/>
          <p:cNvSpPr/>
          <p:nvPr/>
        </p:nvSpPr>
        <p:spPr>
          <a:xfrm>
            <a:off x="6138862" y="9779000"/>
            <a:ext cx="1403349" cy="825499"/>
          </a:xfrm>
          <a:prstGeom prst="rect">
            <a:avLst/>
          </a:prstGeom>
          <a:blipFill>
            <a:blip r:embed="rId3"/>
            <a:stretch>
              <a:fillRect/>
            </a:stretch>
          </a:blipFill>
        </p:spPr>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p:cSld name="Logo Page">
    <p:spTree>
      <p:nvGrpSpPr>
        <p:cNvPr id="1" name="Shape 22"/>
        <p:cNvGrpSpPr/>
        <p:nvPr/>
      </p:nvGrpSpPr>
      <p:grpSpPr>
        <a:xfrm>
          <a:off x="0" y="0"/>
          <a:ext cx="0" cy="0"/>
          <a:chOff x="0" y="0"/>
          <a:chExt cx="0" cy="0"/>
        </a:xfrm>
      </p:grpSpPr>
      <p:sp>
        <p:nvSpPr>
          <p:cNvPr id="23" name="Shape 23"/>
          <p:cNvSpPr/>
          <p:nvPr/>
        </p:nvSpPr>
        <p:spPr>
          <a:xfrm>
            <a:off x="2771775" y="8739188"/>
            <a:ext cx="2017712" cy="871537"/>
          </a:xfrm>
          <a:prstGeom prst="rect">
            <a:avLst/>
          </a:prstGeom>
          <a:blipFill>
            <a:blip r:embed="rId2"/>
            <a:stretch>
              <a:fillRect/>
            </a:stretch>
          </a:blipFill>
        </p:spPr>
      </p:sp>
      <p:sp>
        <p:nvSpPr>
          <p:cNvPr id="24" name="Shape 24"/>
          <p:cNvSpPr/>
          <p:nvPr/>
        </p:nvSpPr>
        <p:spPr>
          <a:xfrm>
            <a:off x="5986462" y="8662988"/>
            <a:ext cx="1109662" cy="1085849"/>
          </a:xfrm>
          <a:prstGeom prst="rect">
            <a:avLst/>
          </a:prstGeom>
          <a:blipFill>
            <a:blip r:embed="rId3"/>
            <a:stretch>
              <a:fillRect/>
            </a:stretch>
          </a:blipFill>
        </p:spPr>
      </p:sp>
      <p:sp>
        <p:nvSpPr>
          <p:cNvPr id="25" name="Shape 25"/>
          <p:cNvSpPr/>
          <p:nvPr/>
        </p:nvSpPr>
        <p:spPr>
          <a:xfrm>
            <a:off x="255587" y="8801100"/>
            <a:ext cx="1403349" cy="825499"/>
          </a:xfrm>
          <a:prstGeom prst="rect">
            <a:avLst/>
          </a:prstGeom>
          <a:blipFill>
            <a:blip r:embed="rId4"/>
            <a:stretch>
              <a:fillRect/>
            </a:stretch>
          </a:blipFill>
        </p:spPr>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Cover Page">
  <p:cSld name="Chapter Cover Page">
    <p:spTree>
      <p:nvGrpSpPr>
        <p:cNvPr id="1" name="Shape 26"/>
        <p:cNvGrpSpPr/>
        <p:nvPr/>
      </p:nvGrpSpPr>
      <p:grpSpPr>
        <a:xfrm>
          <a:off x="0" y="0"/>
          <a:ext cx="0" cy="0"/>
          <a:chOff x="0" y="0"/>
          <a:chExt cx="0" cy="0"/>
        </a:xfrm>
      </p:grpSpPr>
      <p:cxnSp>
        <p:nvCxnSpPr>
          <p:cNvPr id="27" name="Shape 27"/>
          <p:cNvCxnSpPr/>
          <p:nvPr/>
        </p:nvCxnSpPr>
        <p:spPr>
          <a:xfrm>
            <a:off x="236537" y="10007600"/>
            <a:ext cx="7104062" cy="1587"/>
          </a:xfrm>
          <a:prstGeom prst="straightConnector1">
            <a:avLst/>
          </a:prstGeom>
          <a:noFill/>
          <a:ln w="9525" cap="flat">
            <a:solidFill>
              <a:schemeClr val="dk1"/>
            </a:solidFill>
            <a:prstDash val="solid"/>
            <a:round/>
            <a:headEnd type="none" w="med" len="med"/>
            <a:tailEnd type="none" w="med" len="med"/>
          </a:ln>
        </p:spPr>
      </p:cxnSp>
      <p:sp>
        <p:nvSpPr>
          <p:cNvPr id="28" name="Shape 28"/>
          <p:cNvSpPr/>
          <p:nvPr/>
        </p:nvSpPr>
        <p:spPr>
          <a:xfrm>
            <a:off x="6586538" y="82550"/>
            <a:ext cx="754062" cy="444500"/>
          </a:xfrm>
          <a:prstGeom prst="rect">
            <a:avLst/>
          </a:prstGeom>
          <a:blipFill>
            <a:blip r:embed="rId2"/>
            <a:stretch>
              <a:fillRect/>
            </a:stretch>
          </a:blipFill>
        </p:spPr>
      </p:sp>
      <p:sp>
        <p:nvSpPr>
          <p:cNvPr id="29" name="Shape 29"/>
          <p:cNvSpPr/>
          <p:nvPr/>
        </p:nvSpPr>
        <p:spPr>
          <a:xfrm>
            <a:off x="236537" y="10123488"/>
            <a:ext cx="3184524" cy="369886"/>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Reţele Locale</a:t>
            </a:r>
          </a:p>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Mapă de Prezentare – Octombrie </a:t>
            </a:r>
            <a:r>
              <a:rPr lang="ro-RO" sz="1200" b="0" i="0" u="none" strike="noStrike" cap="none" baseline="0" dirty="0" smtClean="0">
                <a:solidFill>
                  <a:srgbClr val="898989"/>
                </a:solidFill>
                <a:latin typeface="Calibri"/>
                <a:ea typeface="Calibri"/>
                <a:cs typeface="Calibri"/>
                <a:sym typeface="Calibri"/>
              </a:rPr>
              <a:t>2014</a:t>
            </a:r>
            <a:endParaRPr lang="ro-RO" sz="1200" b="0" i="0" u="none" strike="noStrike" cap="none" baseline="0" dirty="0">
              <a:solidFill>
                <a:srgbClr val="898989"/>
              </a:solidFill>
              <a:latin typeface="Calibri"/>
              <a:ea typeface="Calibri"/>
              <a:cs typeface="Calibri"/>
              <a:sym typeface="Calibri"/>
            </a:endParaRPr>
          </a:p>
        </p:txBody>
      </p:sp>
      <p:sp>
        <p:nvSpPr>
          <p:cNvPr id="30" name="Shape 30"/>
          <p:cNvSpPr txBox="1">
            <a:spLocks noGrp="1"/>
          </p:cNvSpPr>
          <p:nvPr>
            <p:ph type="title"/>
          </p:nvPr>
        </p:nvSpPr>
        <p:spPr>
          <a:xfrm>
            <a:off x="727900" y="428231"/>
            <a:ext cx="1039657" cy="1448229"/>
          </a:xfrm>
          <a:prstGeom prst="rect">
            <a:avLst/>
          </a:prstGeom>
          <a:noFill/>
          <a:ln>
            <a:noFill/>
          </a:ln>
        </p:spPr>
        <p:txBody>
          <a:bodyPr lIns="91425" tIns="91425" rIns="91425" bIns="91425" anchor="ctr" anchorCtr="0"/>
          <a:lstStyle>
            <a:lvl1pPr algn="l" rtl="0">
              <a:defRPr sz="10500" b="1">
                <a:solidFill>
                  <a:srgbClr val="0C75A8"/>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1" name="Shape 31"/>
          <p:cNvSpPr txBox="1">
            <a:spLocks noGrp="1"/>
          </p:cNvSpPr>
          <p:nvPr>
            <p:ph type="body" idx="1"/>
          </p:nvPr>
        </p:nvSpPr>
        <p:spPr>
          <a:xfrm>
            <a:off x="727454" y="1876461"/>
            <a:ext cx="2974387" cy="898470"/>
          </a:xfrm>
          <a:prstGeom prst="rect">
            <a:avLst/>
          </a:prstGeom>
          <a:noFill/>
          <a:ln>
            <a:noFill/>
          </a:ln>
        </p:spPr>
        <p:txBody>
          <a:bodyPr lIns="91425" tIns="91425" rIns="91425" bIns="91425" anchor="t" anchorCtr="0"/>
          <a:lstStyle>
            <a:lvl1pPr marL="0" indent="0" rtl="0">
              <a:spcBef>
                <a:spcPts val="0"/>
              </a:spcBef>
              <a:buClr>
                <a:srgbClr val="0C75A8"/>
              </a:buClr>
              <a:buFont typeface="Calibri"/>
              <a:buNone/>
              <a:defRPr sz="2600" b="1" baseline="0">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2" name="Shape 32"/>
          <p:cNvSpPr>
            <a:spLocks noGrp="1"/>
          </p:cNvSpPr>
          <p:nvPr>
            <p:ph type="pic" idx="2"/>
          </p:nvPr>
        </p:nvSpPr>
        <p:spPr>
          <a:xfrm>
            <a:off x="0" y="6775449"/>
            <a:ext cx="7561263" cy="3092944"/>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3"/>
          </p:nvPr>
        </p:nvSpPr>
        <p:spPr>
          <a:xfrm>
            <a:off x="4137821" y="1417609"/>
            <a:ext cx="3043236" cy="5214973"/>
          </a:xfrm>
          <a:prstGeom prst="rect">
            <a:avLst/>
          </a:prstGeom>
          <a:noFill/>
          <a:ln>
            <a:noFill/>
          </a:ln>
        </p:spPr>
        <p:txBody>
          <a:bodyPr lIns="91425" tIns="91425" rIns="91425" bIns="91425" anchor="t" anchorCtr="0"/>
          <a:lstStyle>
            <a:lvl1pPr marL="0" indent="0" algn="just" rtl="0">
              <a:spcBef>
                <a:spcPts val="600"/>
              </a:spcBef>
              <a:spcAft>
                <a:spcPts val="600"/>
              </a:spcAft>
              <a:buFont typeface="Calibri"/>
              <a:buNone/>
              <a:defRPr sz="1200">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4"/>
          </p:nvPr>
        </p:nvSpPr>
        <p:spPr>
          <a:xfrm>
            <a:off x="4137821" y="989012"/>
            <a:ext cx="3044028" cy="428625"/>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sldNum" idx="12"/>
          </p:nvPr>
        </p:nvSpPr>
        <p:spPr>
          <a:xfrm>
            <a:off x="7018338" y="10123488"/>
            <a:ext cx="330200" cy="569912"/>
          </a:xfrm>
          <a:prstGeom prst="rect">
            <a:avLst/>
          </a:prstGeom>
          <a:noFill/>
          <a:ln>
            <a:noFill/>
          </a:ln>
        </p:spPr>
        <p:txBody>
          <a:bodyPr lIns="91425" tIns="91425" rIns="91425" bIns="91425" anchor="t" anchorCtr="0"/>
          <a:lstStyle>
            <a:lvl1pPr marL="0" marR="0" indent="0" algn="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am Cover Page">
  <p:cSld name="Team Cover Page">
    <p:spTree>
      <p:nvGrpSpPr>
        <p:cNvPr id="1" name="Shape 36"/>
        <p:cNvGrpSpPr/>
        <p:nvPr/>
      </p:nvGrpSpPr>
      <p:grpSpPr>
        <a:xfrm>
          <a:off x="0" y="0"/>
          <a:ext cx="0" cy="0"/>
          <a:chOff x="0" y="0"/>
          <a:chExt cx="0" cy="0"/>
        </a:xfrm>
      </p:grpSpPr>
      <p:cxnSp>
        <p:nvCxnSpPr>
          <p:cNvPr id="37" name="Shape 37"/>
          <p:cNvCxnSpPr/>
          <p:nvPr/>
        </p:nvCxnSpPr>
        <p:spPr>
          <a:xfrm>
            <a:off x="236537" y="10007600"/>
            <a:ext cx="7104062" cy="1587"/>
          </a:xfrm>
          <a:prstGeom prst="straightConnector1">
            <a:avLst/>
          </a:prstGeom>
          <a:noFill/>
          <a:ln w="9525" cap="flat">
            <a:solidFill>
              <a:schemeClr val="dk1"/>
            </a:solidFill>
            <a:prstDash val="solid"/>
            <a:round/>
            <a:headEnd type="none" w="med" len="med"/>
            <a:tailEnd type="none" w="med" len="med"/>
          </a:ln>
        </p:spPr>
      </p:cxnSp>
      <p:sp>
        <p:nvSpPr>
          <p:cNvPr id="38" name="Shape 38"/>
          <p:cNvSpPr/>
          <p:nvPr/>
        </p:nvSpPr>
        <p:spPr>
          <a:xfrm>
            <a:off x="6586538" y="82550"/>
            <a:ext cx="754062" cy="444500"/>
          </a:xfrm>
          <a:prstGeom prst="rect">
            <a:avLst/>
          </a:prstGeom>
          <a:blipFill>
            <a:blip r:embed="rId2"/>
            <a:stretch>
              <a:fillRect/>
            </a:stretch>
          </a:blipFill>
        </p:spPr>
      </p:sp>
      <p:sp>
        <p:nvSpPr>
          <p:cNvPr id="39" name="Shape 39"/>
          <p:cNvSpPr/>
          <p:nvPr/>
        </p:nvSpPr>
        <p:spPr>
          <a:xfrm>
            <a:off x="236537" y="10123488"/>
            <a:ext cx="3184524" cy="554037"/>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Reţele Locale</a:t>
            </a:r>
          </a:p>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Mapă de Prezentare – Octombrie </a:t>
            </a:r>
            <a:r>
              <a:rPr lang="ro-RO" sz="1200" b="0" i="0" u="none" strike="noStrike" cap="none" baseline="0" dirty="0" smtClean="0">
                <a:solidFill>
                  <a:srgbClr val="898989"/>
                </a:solidFill>
                <a:latin typeface="Calibri"/>
                <a:ea typeface="Calibri"/>
                <a:cs typeface="Calibri"/>
                <a:sym typeface="Calibri"/>
              </a:rPr>
              <a:t>2014</a:t>
            </a:r>
            <a:endParaRPr lang="ro-RO" sz="1200" b="0" i="0" u="none" strike="noStrike" cap="none" baseline="0" dirty="0">
              <a:solidFill>
                <a:srgbClr val="898989"/>
              </a:solidFill>
              <a:latin typeface="Calibri"/>
              <a:ea typeface="Calibri"/>
              <a:cs typeface="Calibri"/>
              <a:sym typeface="Calibri"/>
            </a:endParaRPr>
          </a:p>
          <a:p>
            <a:endParaRPr lang="ro-RO" sz="1200" b="0" i="0" u="none" strike="noStrike" cap="none" baseline="0" dirty="0">
              <a:solidFill>
                <a:srgbClr val="898989"/>
              </a:solidFill>
              <a:latin typeface="Calibri"/>
              <a:ea typeface="Calibri"/>
              <a:cs typeface="Calibri"/>
              <a:sym typeface="Calibri"/>
            </a:endParaRPr>
          </a:p>
        </p:txBody>
      </p:sp>
      <p:sp>
        <p:nvSpPr>
          <p:cNvPr id="42" name="Shape 42"/>
          <p:cNvSpPr txBox="1">
            <a:spLocks noGrp="1"/>
          </p:cNvSpPr>
          <p:nvPr>
            <p:ph type="title"/>
          </p:nvPr>
        </p:nvSpPr>
        <p:spPr>
          <a:xfrm>
            <a:off x="727900" y="428231"/>
            <a:ext cx="1039657" cy="1448229"/>
          </a:xfrm>
          <a:prstGeom prst="rect">
            <a:avLst/>
          </a:prstGeom>
          <a:noFill/>
          <a:ln>
            <a:noFill/>
          </a:ln>
        </p:spPr>
        <p:txBody>
          <a:bodyPr lIns="91425" tIns="91425" rIns="91425" bIns="91425" anchor="ctr" anchorCtr="0"/>
          <a:lstStyle>
            <a:lvl1pPr algn="l" rtl="0">
              <a:defRPr sz="10500" b="1">
                <a:solidFill>
                  <a:srgbClr val="0C75A8"/>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1"/>
          </p:nvPr>
        </p:nvSpPr>
        <p:spPr>
          <a:xfrm>
            <a:off x="727454" y="1876461"/>
            <a:ext cx="2974387" cy="898470"/>
          </a:xfrm>
          <a:prstGeom prst="rect">
            <a:avLst/>
          </a:prstGeom>
          <a:noFill/>
          <a:ln>
            <a:noFill/>
          </a:ln>
        </p:spPr>
        <p:txBody>
          <a:bodyPr lIns="91425" tIns="91425" rIns="91425" bIns="91425" anchor="t" anchorCtr="0"/>
          <a:lstStyle>
            <a:lvl1pPr marL="0" indent="0" rtl="0">
              <a:spcBef>
                <a:spcPts val="0"/>
              </a:spcBef>
              <a:buClr>
                <a:srgbClr val="0C75A8"/>
              </a:buClr>
              <a:buFont typeface="Calibri"/>
              <a:buNone/>
              <a:defRPr sz="2600" b="1" baseline="0">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a:spLocks noGrp="1"/>
          </p:cNvSpPr>
          <p:nvPr>
            <p:ph type="pic" idx="2"/>
          </p:nvPr>
        </p:nvSpPr>
        <p:spPr>
          <a:xfrm>
            <a:off x="0" y="6775449"/>
            <a:ext cx="7561263" cy="3092944"/>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087935" y="2571711"/>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6" name="Shape 46"/>
          <p:cNvSpPr txBox="1">
            <a:spLocks noGrp="1"/>
          </p:cNvSpPr>
          <p:nvPr>
            <p:ph type="body" idx="4"/>
          </p:nvPr>
        </p:nvSpPr>
        <p:spPr>
          <a:xfrm>
            <a:off x="4985560" y="2977892"/>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a:spLocks noGrp="1"/>
          </p:cNvSpPr>
          <p:nvPr>
            <p:ph type="pic" idx="5"/>
          </p:nvPr>
        </p:nvSpPr>
        <p:spPr>
          <a:xfrm>
            <a:off x="4087933" y="2938399"/>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6"/>
          </p:nvPr>
        </p:nvSpPr>
        <p:spPr>
          <a:xfrm>
            <a:off x="4072735" y="4725978"/>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9" name="Shape 49"/>
          <p:cNvSpPr txBox="1">
            <a:spLocks noGrp="1"/>
          </p:cNvSpPr>
          <p:nvPr>
            <p:ph type="body" idx="7"/>
          </p:nvPr>
        </p:nvSpPr>
        <p:spPr>
          <a:xfrm>
            <a:off x="4970360" y="5132160"/>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a:spLocks noGrp="1"/>
          </p:cNvSpPr>
          <p:nvPr>
            <p:ph type="pic" idx="8"/>
          </p:nvPr>
        </p:nvSpPr>
        <p:spPr>
          <a:xfrm>
            <a:off x="4072735" y="5092666"/>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018338" y="10123488"/>
            <a:ext cx="330200" cy="569912"/>
          </a:xfrm>
          <a:prstGeom prst="rect">
            <a:avLst/>
          </a:prstGeom>
          <a:noFill/>
          <a:ln>
            <a:noFill/>
          </a:ln>
        </p:spPr>
        <p:txBody>
          <a:bodyPr lIns="91425" tIns="91425" rIns="91425" bIns="91425" anchor="t" anchorCtr="0"/>
          <a:lstStyle>
            <a:lvl1pPr marL="0" marR="0" indent="0" algn="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am Page">
  <p:cSld name="Team Page">
    <p:spTree>
      <p:nvGrpSpPr>
        <p:cNvPr id="1" name="Shape 52"/>
        <p:cNvGrpSpPr/>
        <p:nvPr/>
      </p:nvGrpSpPr>
      <p:grpSpPr>
        <a:xfrm>
          <a:off x="0" y="0"/>
          <a:ext cx="0" cy="0"/>
          <a:chOff x="0" y="0"/>
          <a:chExt cx="0" cy="0"/>
        </a:xfrm>
      </p:grpSpPr>
      <p:sp>
        <p:nvSpPr>
          <p:cNvPr id="53" name="Shape 53"/>
          <p:cNvSpPr/>
          <p:nvPr/>
        </p:nvSpPr>
        <p:spPr>
          <a:xfrm>
            <a:off x="3995737" y="846137"/>
            <a:ext cx="3352799" cy="9001125"/>
          </a:xfrm>
          <a:prstGeom prst="rect">
            <a:avLst/>
          </a:prstGeom>
          <a:solidFill>
            <a:srgbClr val="CEE3EE"/>
          </a:solidFill>
          <a:ln>
            <a:noFill/>
          </a:ln>
        </p:spPr>
        <p:txBody>
          <a:bodyPr lIns="91425" tIns="45700" rIns="91425" bIns="45700" anchor="ctr" anchorCtr="0">
            <a:noAutofit/>
          </a:bodyPr>
          <a:lstStyle/>
          <a:p>
            <a:endParaRPr/>
          </a:p>
        </p:txBody>
      </p:sp>
      <p:cxnSp>
        <p:nvCxnSpPr>
          <p:cNvPr id="54" name="Shape 54"/>
          <p:cNvCxnSpPr/>
          <p:nvPr/>
        </p:nvCxnSpPr>
        <p:spPr>
          <a:xfrm>
            <a:off x="236537" y="10007600"/>
            <a:ext cx="7104062" cy="1587"/>
          </a:xfrm>
          <a:prstGeom prst="straightConnector1">
            <a:avLst/>
          </a:prstGeom>
          <a:noFill/>
          <a:ln w="9525" cap="flat">
            <a:solidFill>
              <a:schemeClr val="dk1"/>
            </a:solidFill>
            <a:prstDash val="solid"/>
            <a:round/>
            <a:headEnd type="none" w="med" len="med"/>
            <a:tailEnd type="none" w="med" len="med"/>
          </a:ln>
        </p:spPr>
      </p:cxnSp>
      <p:sp>
        <p:nvSpPr>
          <p:cNvPr id="55" name="Shape 55"/>
          <p:cNvSpPr/>
          <p:nvPr/>
        </p:nvSpPr>
        <p:spPr>
          <a:xfrm>
            <a:off x="6586538" y="82550"/>
            <a:ext cx="754062" cy="444500"/>
          </a:xfrm>
          <a:prstGeom prst="rect">
            <a:avLst/>
          </a:prstGeom>
          <a:blipFill>
            <a:blip r:embed="rId2"/>
            <a:stretch>
              <a:fillRect/>
            </a:stretch>
          </a:blipFill>
        </p:spPr>
      </p:sp>
      <p:sp>
        <p:nvSpPr>
          <p:cNvPr id="56" name="Shape 56"/>
          <p:cNvSpPr/>
          <p:nvPr/>
        </p:nvSpPr>
        <p:spPr>
          <a:xfrm>
            <a:off x="236537" y="10123488"/>
            <a:ext cx="3184524" cy="554037"/>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Reţele Locale</a:t>
            </a:r>
          </a:p>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Mapă de Prezentare – Octombrie </a:t>
            </a:r>
            <a:r>
              <a:rPr lang="ro-RO" sz="1200" b="0" i="0" u="none" strike="noStrike" cap="none" baseline="0" dirty="0" smtClean="0">
                <a:solidFill>
                  <a:srgbClr val="898989"/>
                </a:solidFill>
                <a:latin typeface="Calibri"/>
                <a:ea typeface="Calibri"/>
                <a:cs typeface="Calibri"/>
                <a:sym typeface="Calibri"/>
              </a:rPr>
              <a:t>2014</a:t>
            </a:r>
            <a:endParaRPr lang="ro-RO" sz="1200" b="0" i="0" u="none" strike="noStrike" cap="none" baseline="0" dirty="0">
              <a:solidFill>
                <a:srgbClr val="898989"/>
              </a:solidFill>
              <a:latin typeface="Calibri"/>
              <a:ea typeface="Calibri"/>
              <a:cs typeface="Calibri"/>
              <a:sym typeface="Calibri"/>
            </a:endParaRPr>
          </a:p>
          <a:p>
            <a:endParaRPr lang="ro-RO" sz="1200" b="0" i="0" u="none" strike="noStrike" cap="none" baseline="0" dirty="0">
              <a:solidFill>
                <a:srgbClr val="898989"/>
              </a:solidFill>
              <a:latin typeface="Calibri"/>
              <a:ea typeface="Calibri"/>
              <a:cs typeface="Calibri"/>
              <a:sym typeface="Calibri"/>
            </a:endParaRPr>
          </a:p>
        </p:txBody>
      </p:sp>
      <p:sp>
        <p:nvSpPr>
          <p:cNvPr id="65" name="Shape 65"/>
          <p:cNvSpPr txBox="1">
            <a:spLocks noGrp="1"/>
          </p:cNvSpPr>
          <p:nvPr>
            <p:ph type="body" idx="1"/>
          </p:nvPr>
        </p:nvSpPr>
        <p:spPr>
          <a:xfrm>
            <a:off x="4034742" y="1403295"/>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txBox="1">
            <a:spLocks noGrp="1"/>
          </p:cNvSpPr>
          <p:nvPr>
            <p:ph type="body" idx="2"/>
          </p:nvPr>
        </p:nvSpPr>
        <p:spPr>
          <a:xfrm>
            <a:off x="4932367" y="1809476"/>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67" name="Shape 67"/>
          <p:cNvSpPr>
            <a:spLocks noGrp="1"/>
          </p:cNvSpPr>
          <p:nvPr>
            <p:ph type="pic" idx="3"/>
          </p:nvPr>
        </p:nvSpPr>
        <p:spPr>
          <a:xfrm>
            <a:off x="4034741" y="1769983"/>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4"/>
          </p:nvPr>
        </p:nvSpPr>
        <p:spPr>
          <a:xfrm>
            <a:off x="4034742" y="3557562"/>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body" idx="5"/>
          </p:nvPr>
        </p:nvSpPr>
        <p:spPr>
          <a:xfrm>
            <a:off x="4932367" y="3963744"/>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70" name="Shape 70"/>
          <p:cNvSpPr>
            <a:spLocks noGrp="1"/>
          </p:cNvSpPr>
          <p:nvPr>
            <p:ph type="pic" idx="6"/>
          </p:nvPr>
        </p:nvSpPr>
        <p:spPr>
          <a:xfrm>
            <a:off x="4034741" y="3924250"/>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7"/>
          </p:nvPr>
        </p:nvSpPr>
        <p:spPr>
          <a:xfrm>
            <a:off x="4036223" y="5675317"/>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2" name="Shape 72"/>
          <p:cNvSpPr txBox="1">
            <a:spLocks noGrp="1"/>
          </p:cNvSpPr>
          <p:nvPr>
            <p:ph type="body" idx="8"/>
          </p:nvPr>
        </p:nvSpPr>
        <p:spPr>
          <a:xfrm>
            <a:off x="4933848" y="6081498"/>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a:spLocks noGrp="1"/>
          </p:cNvSpPr>
          <p:nvPr>
            <p:ph type="pic" idx="9"/>
          </p:nvPr>
        </p:nvSpPr>
        <p:spPr>
          <a:xfrm>
            <a:off x="4036221" y="6042003"/>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3"/>
          </p:nvPr>
        </p:nvSpPr>
        <p:spPr>
          <a:xfrm>
            <a:off x="4036223" y="7793071"/>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4"/>
          </p:nvPr>
        </p:nvSpPr>
        <p:spPr>
          <a:xfrm>
            <a:off x="4933848" y="8199252"/>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76" name="Shape 76"/>
          <p:cNvSpPr>
            <a:spLocks noGrp="1"/>
          </p:cNvSpPr>
          <p:nvPr>
            <p:ph type="pic" idx="15"/>
          </p:nvPr>
        </p:nvSpPr>
        <p:spPr>
          <a:xfrm>
            <a:off x="4036221" y="8159757"/>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6"/>
          </p:nvPr>
        </p:nvSpPr>
        <p:spPr>
          <a:xfrm>
            <a:off x="381961" y="1403295"/>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8" name="Shape 78"/>
          <p:cNvSpPr txBox="1">
            <a:spLocks noGrp="1"/>
          </p:cNvSpPr>
          <p:nvPr>
            <p:ph type="body" idx="17"/>
          </p:nvPr>
        </p:nvSpPr>
        <p:spPr>
          <a:xfrm>
            <a:off x="1279586" y="1809476"/>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a:spLocks noGrp="1"/>
          </p:cNvSpPr>
          <p:nvPr>
            <p:ph type="pic" idx="18"/>
          </p:nvPr>
        </p:nvSpPr>
        <p:spPr>
          <a:xfrm>
            <a:off x="381960" y="1769983"/>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9"/>
          </p:nvPr>
        </p:nvSpPr>
        <p:spPr>
          <a:xfrm>
            <a:off x="381961" y="3557562"/>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1" name="Shape 81"/>
          <p:cNvSpPr txBox="1">
            <a:spLocks noGrp="1"/>
          </p:cNvSpPr>
          <p:nvPr>
            <p:ph type="body" idx="20"/>
          </p:nvPr>
        </p:nvSpPr>
        <p:spPr>
          <a:xfrm>
            <a:off x="1279586" y="3963744"/>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82" name="Shape 82"/>
          <p:cNvSpPr>
            <a:spLocks noGrp="1"/>
          </p:cNvSpPr>
          <p:nvPr>
            <p:ph type="pic" idx="21"/>
          </p:nvPr>
        </p:nvSpPr>
        <p:spPr>
          <a:xfrm>
            <a:off x="381960" y="3924250"/>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22"/>
          </p:nvPr>
        </p:nvSpPr>
        <p:spPr>
          <a:xfrm>
            <a:off x="383441" y="5675317"/>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4" name="Shape 84"/>
          <p:cNvSpPr txBox="1">
            <a:spLocks noGrp="1"/>
          </p:cNvSpPr>
          <p:nvPr>
            <p:ph type="body" idx="23"/>
          </p:nvPr>
        </p:nvSpPr>
        <p:spPr>
          <a:xfrm>
            <a:off x="1281066" y="6081498"/>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85" name="Shape 85"/>
          <p:cNvSpPr>
            <a:spLocks noGrp="1"/>
          </p:cNvSpPr>
          <p:nvPr>
            <p:ph type="pic" idx="24"/>
          </p:nvPr>
        </p:nvSpPr>
        <p:spPr>
          <a:xfrm>
            <a:off x="383440" y="6042003"/>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5"/>
          </p:nvPr>
        </p:nvSpPr>
        <p:spPr>
          <a:xfrm>
            <a:off x="383441" y="7793071"/>
            <a:ext cx="3287650" cy="357894"/>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7" name="Shape 87"/>
          <p:cNvSpPr txBox="1">
            <a:spLocks noGrp="1"/>
          </p:cNvSpPr>
          <p:nvPr>
            <p:ph type="body" idx="26"/>
          </p:nvPr>
        </p:nvSpPr>
        <p:spPr>
          <a:xfrm>
            <a:off x="1281066" y="8199252"/>
            <a:ext cx="2390025" cy="1236903"/>
          </a:xfrm>
          <a:prstGeom prst="rect">
            <a:avLst/>
          </a:prstGeom>
          <a:noFill/>
          <a:ln>
            <a:noFill/>
          </a:ln>
        </p:spPr>
        <p:txBody>
          <a:bodyPr lIns="91425" tIns="91425" rIns="91425" bIns="91425" anchor="t" anchorCtr="0"/>
          <a:lstStyle>
            <a:lvl1pPr marL="0" indent="0" algn="l" rtl="0">
              <a:spcBef>
                <a:spcPts val="300"/>
              </a:spcBef>
              <a:spcAft>
                <a:spcPts val="300"/>
              </a:spcAft>
              <a:buFont typeface="Calibri"/>
              <a:buNone/>
              <a:defRPr sz="1200" b="1">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a:spLocks noGrp="1"/>
          </p:cNvSpPr>
          <p:nvPr>
            <p:ph type="pic" idx="27"/>
          </p:nvPr>
        </p:nvSpPr>
        <p:spPr>
          <a:xfrm>
            <a:off x="383440" y="8159757"/>
            <a:ext cx="897626" cy="838241"/>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7018338" y="10123488"/>
            <a:ext cx="330200" cy="569912"/>
          </a:xfrm>
          <a:prstGeom prst="rect">
            <a:avLst/>
          </a:prstGeom>
          <a:noFill/>
          <a:ln>
            <a:noFill/>
          </a:ln>
        </p:spPr>
        <p:txBody>
          <a:bodyPr lIns="91425" tIns="91425" rIns="91425" bIns="91425" anchor="t" anchorCtr="0"/>
          <a:lstStyle>
            <a:lvl1pPr marL="0" marR="0" indent="0" algn="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ter Page">
  <p:cSld name="Chapter Page">
    <p:spTree>
      <p:nvGrpSpPr>
        <p:cNvPr id="1" name="Shape 90"/>
        <p:cNvGrpSpPr/>
        <p:nvPr/>
      </p:nvGrpSpPr>
      <p:grpSpPr>
        <a:xfrm>
          <a:off x="0" y="0"/>
          <a:ext cx="0" cy="0"/>
          <a:chOff x="0" y="0"/>
          <a:chExt cx="0" cy="0"/>
        </a:xfrm>
      </p:grpSpPr>
      <p:sp>
        <p:nvSpPr>
          <p:cNvPr id="91" name="Shape 91"/>
          <p:cNvSpPr/>
          <p:nvPr/>
        </p:nvSpPr>
        <p:spPr>
          <a:xfrm>
            <a:off x="3995737" y="918083"/>
            <a:ext cx="3352799" cy="9001125"/>
          </a:xfrm>
          <a:prstGeom prst="rect">
            <a:avLst/>
          </a:prstGeom>
          <a:solidFill>
            <a:srgbClr val="CEE3EE"/>
          </a:solidFill>
          <a:ln>
            <a:noFill/>
          </a:ln>
        </p:spPr>
        <p:txBody>
          <a:bodyPr lIns="91425" tIns="45700" rIns="91425" bIns="45700" anchor="ctr" anchorCtr="0">
            <a:noAutofit/>
          </a:bodyPr>
          <a:lstStyle/>
          <a:p>
            <a:endParaRPr/>
          </a:p>
        </p:txBody>
      </p:sp>
      <p:cxnSp>
        <p:nvCxnSpPr>
          <p:cNvPr id="92" name="Shape 92"/>
          <p:cNvCxnSpPr/>
          <p:nvPr/>
        </p:nvCxnSpPr>
        <p:spPr>
          <a:xfrm>
            <a:off x="236537" y="10007600"/>
            <a:ext cx="7104062" cy="1587"/>
          </a:xfrm>
          <a:prstGeom prst="straightConnector1">
            <a:avLst/>
          </a:prstGeom>
          <a:noFill/>
          <a:ln w="9525" cap="flat">
            <a:solidFill>
              <a:schemeClr val="dk1"/>
            </a:solidFill>
            <a:prstDash val="solid"/>
            <a:round/>
            <a:headEnd type="none" w="med" len="med"/>
            <a:tailEnd type="none" w="med" len="med"/>
          </a:ln>
        </p:spPr>
      </p:cxnSp>
      <p:sp>
        <p:nvSpPr>
          <p:cNvPr id="93" name="Shape 93"/>
          <p:cNvSpPr/>
          <p:nvPr/>
        </p:nvSpPr>
        <p:spPr>
          <a:xfrm>
            <a:off x="6586538" y="82550"/>
            <a:ext cx="754062" cy="444500"/>
          </a:xfrm>
          <a:prstGeom prst="rect">
            <a:avLst/>
          </a:prstGeom>
          <a:blipFill>
            <a:blip r:embed="rId2"/>
            <a:stretch>
              <a:fillRect/>
            </a:stretch>
          </a:blipFill>
        </p:spPr>
      </p:sp>
      <p:sp>
        <p:nvSpPr>
          <p:cNvPr id="94" name="Shape 94"/>
          <p:cNvSpPr/>
          <p:nvPr/>
        </p:nvSpPr>
        <p:spPr>
          <a:xfrm>
            <a:off x="236537" y="10123488"/>
            <a:ext cx="3184524" cy="554037"/>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Reţele Locale</a:t>
            </a:r>
          </a:p>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Mapă de Prezentare – Octombrie </a:t>
            </a:r>
            <a:r>
              <a:rPr lang="ro-RO" sz="1200" b="0" i="0" u="none" strike="noStrike" cap="none" baseline="0" dirty="0" smtClean="0">
                <a:solidFill>
                  <a:srgbClr val="898989"/>
                </a:solidFill>
                <a:latin typeface="Calibri"/>
                <a:ea typeface="Calibri"/>
                <a:cs typeface="Calibri"/>
                <a:sym typeface="Calibri"/>
              </a:rPr>
              <a:t>2014</a:t>
            </a:r>
            <a:endParaRPr lang="ro-RO" sz="1200" b="0" i="0" u="none" strike="noStrike" cap="none" baseline="0" dirty="0">
              <a:solidFill>
                <a:srgbClr val="898989"/>
              </a:solidFill>
              <a:latin typeface="Calibri"/>
              <a:ea typeface="Calibri"/>
              <a:cs typeface="Calibri"/>
              <a:sym typeface="Calibri"/>
            </a:endParaRPr>
          </a:p>
          <a:p>
            <a:endParaRPr lang="ro-RO" sz="1200" b="0" i="0" u="none" strike="noStrike" cap="none" baseline="0" dirty="0">
              <a:solidFill>
                <a:srgbClr val="898989"/>
              </a:solidFill>
              <a:latin typeface="Calibri"/>
              <a:ea typeface="Calibri"/>
              <a:cs typeface="Calibri"/>
              <a:sym typeface="Calibri"/>
            </a:endParaRPr>
          </a:p>
        </p:txBody>
      </p:sp>
      <p:sp>
        <p:nvSpPr>
          <p:cNvPr id="95" name="Shape 95"/>
          <p:cNvSpPr txBox="1">
            <a:spLocks noGrp="1"/>
          </p:cNvSpPr>
          <p:nvPr>
            <p:ph type="body" idx="1"/>
          </p:nvPr>
        </p:nvSpPr>
        <p:spPr>
          <a:xfrm>
            <a:off x="4137821" y="1463553"/>
            <a:ext cx="3043236" cy="8215370"/>
          </a:xfrm>
          <a:prstGeom prst="rect">
            <a:avLst/>
          </a:prstGeom>
          <a:noFill/>
          <a:ln>
            <a:noFill/>
          </a:ln>
        </p:spPr>
        <p:txBody>
          <a:bodyPr lIns="91425" tIns="91425" rIns="91425" bIns="91425" anchor="t" anchorCtr="0"/>
          <a:lstStyle>
            <a:lvl1pPr marL="0" indent="0" algn="just" rtl="0">
              <a:spcBef>
                <a:spcPts val="600"/>
              </a:spcBef>
              <a:spcAft>
                <a:spcPts val="600"/>
              </a:spcAft>
              <a:buFont typeface="Calibri"/>
              <a:buNone/>
              <a:defRPr sz="1200">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96" name="Shape 96"/>
          <p:cNvSpPr txBox="1">
            <a:spLocks noGrp="1"/>
          </p:cNvSpPr>
          <p:nvPr>
            <p:ph type="body" idx="2"/>
          </p:nvPr>
        </p:nvSpPr>
        <p:spPr>
          <a:xfrm>
            <a:off x="4137821" y="1027112"/>
            <a:ext cx="3044028" cy="428625"/>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7" name="Shape 97"/>
          <p:cNvSpPr txBox="1">
            <a:spLocks noGrp="1"/>
          </p:cNvSpPr>
          <p:nvPr>
            <p:ph type="body" idx="3"/>
          </p:nvPr>
        </p:nvSpPr>
        <p:spPr>
          <a:xfrm>
            <a:off x="494483" y="1027112"/>
            <a:ext cx="3044028" cy="428625"/>
          </a:xfrm>
          <a:prstGeom prst="rect">
            <a:avLst/>
          </a:prstGeom>
          <a:noFill/>
          <a:ln>
            <a:noFill/>
          </a:ln>
        </p:spPr>
        <p:txBody>
          <a:bodyPr lIns="91425" tIns="91425" rIns="91425" bIns="91425" anchor="t" anchorCtr="0"/>
          <a:lstStyle>
            <a:lvl1pPr marL="0" indent="0" algn="just" rtl="0">
              <a:spcBef>
                <a:spcPts val="0"/>
              </a:spcBef>
              <a:buClr>
                <a:srgbClr val="0C75A8"/>
              </a:buClr>
              <a:buFont typeface="Calibri"/>
              <a:buNone/>
              <a:defRPr sz="22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8" name="Shape 98"/>
          <p:cNvSpPr txBox="1">
            <a:spLocks noGrp="1"/>
          </p:cNvSpPr>
          <p:nvPr>
            <p:ph type="body" idx="4"/>
          </p:nvPr>
        </p:nvSpPr>
        <p:spPr>
          <a:xfrm>
            <a:off x="494483" y="1463553"/>
            <a:ext cx="3043236" cy="8215370"/>
          </a:xfrm>
          <a:prstGeom prst="rect">
            <a:avLst/>
          </a:prstGeom>
          <a:noFill/>
          <a:ln>
            <a:noFill/>
          </a:ln>
        </p:spPr>
        <p:txBody>
          <a:bodyPr lIns="91425" tIns="91425" rIns="91425" bIns="91425" anchor="t" anchorCtr="0"/>
          <a:lstStyle>
            <a:lvl1pPr marL="0" indent="0" algn="just" rtl="0">
              <a:spcBef>
                <a:spcPts val="600"/>
              </a:spcBef>
              <a:spcAft>
                <a:spcPts val="600"/>
              </a:spcAft>
              <a:buFont typeface="Calibri"/>
              <a:buNone/>
              <a:defRPr sz="1200">
                <a:latin typeface="Calibri"/>
                <a:ea typeface="Calibri"/>
                <a:cs typeface="Calibri"/>
                <a:sym typeface="Calibri"/>
              </a:defRPr>
            </a:lvl1pPr>
            <a:lvl2pPr marL="180000" indent="-135550" algn="just" rtl="0">
              <a:spcBef>
                <a:spcPts val="0"/>
              </a:spcBef>
              <a:spcAft>
                <a:spcPts val="600"/>
              </a:spcAft>
              <a:buFont typeface="Arial"/>
              <a:buChar char="•"/>
              <a:defRPr sz="1200" b="0">
                <a:latin typeface="Calibri"/>
                <a:ea typeface="Calibri"/>
                <a:cs typeface="Calibri"/>
                <a:sym typeface="Calibri"/>
              </a:defRPr>
            </a:lvl2pPr>
            <a:lvl3pPr marL="360000" indent="-113620" algn="just" rtl="0">
              <a:spcBef>
                <a:spcPts val="0"/>
              </a:spcBef>
              <a:spcAft>
                <a:spcPts val="600"/>
              </a:spcAft>
              <a:buFont typeface="Wingdings"/>
              <a:buChar char="§"/>
              <a:defRPr sz="120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99" name="Shape 99"/>
          <p:cNvSpPr txBox="1">
            <a:spLocks noGrp="1"/>
          </p:cNvSpPr>
          <p:nvPr>
            <p:ph type="sldNum" idx="12"/>
          </p:nvPr>
        </p:nvSpPr>
        <p:spPr>
          <a:xfrm>
            <a:off x="7018338" y="10123488"/>
            <a:ext cx="330200" cy="569912"/>
          </a:xfrm>
          <a:prstGeom prst="rect">
            <a:avLst/>
          </a:prstGeom>
          <a:noFill/>
          <a:ln>
            <a:noFill/>
          </a:ln>
        </p:spPr>
        <p:txBody>
          <a:bodyPr lIns="91425" tIns="91425" rIns="91425" bIns="91425" anchor="t" anchorCtr="0"/>
          <a:lstStyle>
            <a:lvl1pPr marL="0" marR="0" indent="0" algn="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V Page">
  <p:cSld name="CV Page">
    <p:spTree>
      <p:nvGrpSpPr>
        <p:cNvPr id="1" name="Shape 100"/>
        <p:cNvGrpSpPr/>
        <p:nvPr/>
      </p:nvGrpSpPr>
      <p:grpSpPr>
        <a:xfrm>
          <a:off x="0" y="0"/>
          <a:ext cx="0" cy="0"/>
          <a:chOff x="0" y="0"/>
          <a:chExt cx="0" cy="0"/>
        </a:xfrm>
      </p:grpSpPr>
      <p:cxnSp>
        <p:nvCxnSpPr>
          <p:cNvPr id="101" name="Shape 101"/>
          <p:cNvCxnSpPr/>
          <p:nvPr/>
        </p:nvCxnSpPr>
        <p:spPr>
          <a:xfrm>
            <a:off x="236537" y="10007600"/>
            <a:ext cx="7104062" cy="1587"/>
          </a:xfrm>
          <a:prstGeom prst="straightConnector1">
            <a:avLst/>
          </a:prstGeom>
          <a:noFill/>
          <a:ln w="9525" cap="flat">
            <a:solidFill>
              <a:schemeClr val="dk1"/>
            </a:solidFill>
            <a:prstDash val="solid"/>
            <a:round/>
            <a:headEnd type="none" w="med" len="med"/>
            <a:tailEnd type="none" w="med" len="med"/>
          </a:ln>
        </p:spPr>
      </p:cxnSp>
      <p:sp>
        <p:nvSpPr>
          <p:cNvPr id="102" name="Shape 102"/>
          <p:cNvSpPr/>
          <p:nvPr/>
        </p:nvSpPr>
        <p:spPr>
          <a:xfrm>
            <a:off x="6586538" y="82550"/>
            <a:ext cx="754062" cy="444500"/>
          </a:xfrm>
          <a:prstGeom prst="rect">
            <a:avLst/>
          </a:prstGeom>
          <a:blipFill>
            <a:blip r:embed="rId2"/>
            <a:stretch>
              <a:fillRect/>
            </a:stretch>
          </a:blipFill>
        </p:spPr>
      </p:sp>
      <p:sp>
        <p:nvSpPr>
          <p:cNvPr id="103" name="Shape 103"/>
          <p:cNvSpPr/>
          <p:nvPr/>
        </p:nvSpPr>
        <p:spPr>
          <a:xfrm>
            <a:off x="236537" y="10123488"/>
            <a:ext cx="3184524" cy="554037"/>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Reţele Locale</a:t>
            </a:r>
          </a:p>
          <a:p>
            <a:pPr marL="0" marR="0" lvl="0" indent="0" algn="l" rtl="0">
              <a:spcBef>
                <a:spcPts val="0"/>
              </a:spcBef>
              <a:spcAft>
                <a:spcPts val="0"/>
              </a:spcAft>
              <a:buSzPct val="25000"/>
              <a:buNone/>
            </a:pPr>
            <a:r>
              <a:rPr lang="ro-RO" sz="1200" b="0" i="0" u="none" strike="noStrike" cap="none" baseline="0" dirty="0">
                <a:solidFill>
                  <a:srgbClr val="898989"/>
                </a:solidFill>
                <a:latin typeface="Calibri"/>
                <a:ea typeface="Calibri"/>
                <a:cs typeface="Calibri"/>
                <a:sym typeface="Calibri"/>
              </a:rPr>
              <a:t>Mapă de Prezentare – Octombrie </a:t>
            </a:r>
            <a:r>
              <a:rPr lang="ro-RO" sz="1200" b="0" i="0" u="none" strike="noStrike" cap="none" baseline="0" dirty="0" smtClean="0">
                <a:solidFill>
                  <a:srgbClr val="898989"/>
                </a:solidFill>
                <a:latin typeface="Calibri"/>
                <a:ea typeface="Calibri"/>
                <a:cs typeface="Calibri"/>
                <a:sym typeface="Calibri"/>
              </a:rPr>
              <a:t>2014</a:t>
            </a:r>
            <a:endParaRPr lang="ro-RO" sz="1200" b="0" i="0" u="none" strike="noStrike" cap="none" baseline="0" dirty="0">
              <a:solidFill>
                <a:srgbClr val="898989"/>
              </a:solidFill>
              <a:latin typeface="Calibri"/>
              <a:ea typeface="Calibri"/>
              <a:cs typeface="Calibri"/>
              <a:sym typeface="Calibri"/>
            </a:endParaRPr>
          </a:p>
          <a:p>
            <a:endParaRPr lang="ro-RO" sz="1200" b="0" i="0" u="none" strike="noStrike" cap="none" baseline="0" dirty="0">
              <a:solidFill>
                <a:srgbClr val="898989"/>
              </a:solidFill>
              <a:latin typeface="Calibri"/>
              <a:ea typeface="Calibri"/>
              <a:cs typeface="Calibri"/>
              <a:sym typeface="Calibri"/>
            </a:endParaRPr>
          </a:p>
        </p:txBody>
      </p:sp>
      <p:sp>
        <p:nvSpPr>
          <p:cNvPr id="104" name="Shape 104"/>
          <p:cNvSpPr txBox="1">
            <a:spLocks noGrp="1"/>
          </p:cNvSpPr>
          <p:nvPr>
            <p:ph type="body" idx="1"/>
          </p:nvPr>
        </p:nvSpPr>
        <p:spPr>
          <a:xfrm>
            <a:off x="494483" y="1184217"/>
            <a:ext cx="6686573" cy="8606168"/>
          </a:xfrm>
          <a:prstGeom prst="rect">
            <a:avLst/>
          </a:prstGeom>
          <a:noFill/>
          <a:ln>
            <a:noFill/>
          </a:ln>
        </p:spPr>
        <p:txBody>
          <a:bodyPr lIns="91425" tIns="91425" rIns="91425" bIns="91425" anchor="ctr" anchorCtr="0"/>
          <a:lstStyle>
            <a:lvl1pPr marL="0" indent="0" algn="just" rtl="0">
              <a:spcBef>
                <a:spcPts val="600"/>
              </a:spcBef>
              <a:spcAft>
                <a:spcPts val="600"/>
              </a:spcAft>
              <a:buClr>
                <a:srgbClr val="0C75A8"/>
              </a:buClr>
              <a:buFont typeface="Calibri"/>
              <a:buNone/>
              <a:defRPr sz="1600" b="1" i="0" baseline="0">
                <a:solidFill>
                  <a:srgbClr val="0C75A8"/>
                </a:solidFill>
                <a:latin typeface="Calibri"/>
                <a:ea typeface="Calibri"/>
                <a:cs typeface="Calibri"/>
                <a:sym typeface="Calibri"/>
              </a:defRPr>
            </a:lvl1pPr>
            <a:lvl2pPr marL="180000" indent="-126025" algn="just" rtl="0">
              <a:spcBef>
                <a:spcPts val="0"/>
              </a:spcBef>
              <a:spcAft>
                <a:spcPts val="600"/>
              </a:spcAft>
              <a:buClr>
                <a:srgbClr val="0C75A8"/>
              </a:buClr>
              <a:buFont typeface="Arial"/>
              <a:buChar char="•"/>
              <a:defRPr sz="1400" b="0" baseline="0">
                <a:latin typeface="Calibri"/>
                <a:ea typeface="Calibri"/>
                <a:cs typeface="Calibri"/>
                <a:sym typeface="Calibri"/>
              </a:defRPr>
            </a:lvl2pPr>
            <a:lvl3pPr marL="360000" indent="-102190" algn="just" rtl="0">
              <a:spcBef>
                <a:spcPts val="0"/>
              </a:spcBef>
              <a:spcAft>
                <a:spcPts val="600"/>
              </a:spcAft>
              <a:buClr>
                <a:srgbClr val="0C75A8"/>
              </a:buClr>
              <a:buFont typeface="Wingdings"/>
              <a:buChar char="§"/>
              <a:defRPr sz="1400" baseline="0">
                <a:latin typeface="Calibri"/>
                <a:ea typeface="Calibri"/>
                <a:cs typeface="Calibri"/>
                <a:sym typeface="Calibri"/>
              </a:defRPr>
            </a:lvl3pPr>
            <a:lvl4pPr rtl="0">
              <a:defRPr/>
            </a:lvl4pPr>
            <a:lvl5pPr rtl="0">
              <a:defRPr/>
            </a:lvl5pPr>
            <a:lvl6pPr rtl="0">
              <a:defRPr/>
            </a:lvl6pPr>
            <a:lvl7pPr rtl="0">
              <a:defRPr/>
            </a:lvl7pPr>
            <a:lvl8pPr rtl="0">
              <a:defRPr/>
            </a:lvl8pPr>
            <a:lvl9pPr rtl="0">
              <a:defRPr/>
            </a:lvl9pPr>
          </a:lstStyle>
          <a:p>
            <a:endParaRPr/>
          </a:p>
        </p:txBody>
      </p:sp>
      <p:sp>
        <p:nvSpPr>
          <p:cNvPr id="105" name="Shape 105"/>
          <p:cNvSpPr txBox="1">
            <a:spLocks noGrp="1"/>
          </p:cNvSpPr>
          <p:nvPr>
            <p:ph type="body" idx="2"/>
          </p:nvPr>
        </p:nvSpPr>
        <p:spPr>
          <a:xfrm>
            <a:off x="1624776" y="719079"/>
            <a:ext cx="4310122" cy="428625"/>
          </a:xfrm>
          <a:prstGeom prst="rect">
            <a:avLst/>
          </a:prstGeom>
          <a:noFill/>
          <a:ln>
            <a:noFill/>
          </a:ln>
        </p:spPr>
        <p:txBody>
          <a:bodyPr lIns="91425" tIns="91425" rIns="91425" bIns="91425" anchor="t" anchorCtr="0"/>
          <a:lstStyle>
            <a:lvl1pPr marL="0" indent="0" algn="ctr" rtl="0">
              <a:spcBef>
                <a:spcPts val="0"/>
              </a:spcBef>
              <a:buClr>
                <a:srgbClr val="0C75A8"/>
              </a:buClr>
              <a:buFont typeface="Calibri"/>
              <a:buNone/>
              <a:defRPr sz="2800" b="1">
                <a:solidFill>
                  <a:srgbClr val="0C75A8"/>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6" name="Shape 106"/>
          <p:cNvSpPr txBox="1">
            <a:spLocks noGrp="1"/>
          </p:cNvSpPr>
          <p:nvPr>
            <p:ph type="sldNum" idx="12"/>
          </p:nvPr>
        </p:nvSpPr>
        <p:spPr>
          <a:xfrm>
            <a:off x="7018338" y="10123488"/>
            <a:ext cx="330200" cy="569912"/>
          </a:xfrm>
          <a:prstGeom prst="rect">
            <a:avLst/>
          </a:prstGeom>
          <a:noFill/>
          <a:ln>
            <a:noFill/>
          </a:ln>
        </p:spPr>
        <p:txBody>
          <a:bodyPr lIns="91425" tIns="91425" rIns="91425" bIns="91425" anchor="t" anchorCtr="0"/>
          <a:lstStyle>
            <a:lvl1pPr marL="0" marR="0" indent="0" algn="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age">
  <p:cSld name="Blank Page">
    <p:spTree>
      <p:nvGrpSpPr>
        <p:cNvPr id="1" name="Shape 107"/>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77825" y="428625"/>
            <a:ext cx="6805613" cy="1781175"/>
          </a:xfrm>
          <a:prstGeom prst="rect">
            <a:avLst/>
          </a:prstGeom>
          <a:noFill/>
          <a:ln>
            <a:noFill/>
          </a:ln>
        </p:spPr>
        <p:txBody>
          <a:bodyPr lIns="91425" tIns="91425" rIns="91425" bIns="91425" anchor="ctr" anchorCtr="0"/>
          <a:lstStyle>
            <a:lvl1pPr marL="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8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377825" y="2495550"/>
            <a:ext cx="6805613" cy="7056437"/>
          </a:xfrm>
          <a:prstGeom prst="rect">
            <a:avLst/>
          </a:prstGeom>
          <a:noFill/>
          <a:ln>
            <a:noFill/>
          </a:ln>
        </p:spPr>
        <p:txBody>
          <a:bodyPr lIns="91425" tIns="91425" rIns="91425" bIns="91425" anchor="t" anchorCtr="0"/>
          <a:lstStyle>
            <a:lvl1pPr marL="373063" marR="0" indent="-239713" algn="l" rtl="0">
              <a:spcBef>
                <a:spcPts val="700"/>
              </a:spcBef>
              <a:spcAft>
                <a:spcPts val="0"/>
              </a:spcAft>
              <a:buClr>
                <a:schemeClr val="dk1"/>
              </a:buClr>
              <a:buFont typeface="Arial"/>
              <a:buChar char="•"/>
              <a:defRPr sz="3500" b="0" i="0" u="none" strike="noStrike" cap="none" baseline="0">
                <a:solidFill>
                  <a:schemeClr val="dk1"/>
                </a:solidFill>
                <a:latin typeface="Calibri"/>
                <a:ea typeface="Calibri"/>
                <a:cs typeface="Calibri"/>
                <a:sym typeface="Calibri"/>
              </a:defRPr>
            </a:lvl1pPr>
            <a:lvl2pPr marL="808038" marR="0" indent="-198437" algn="l" rtl="0">
              <a:spcBef>
                <a:spcPts val="600"/>
              </a:spcBef>
              <a:spcAft>
                <a:spcPts val="0"/>
              </a:spcAft>
              <a:buClr>
                <a:schemeClr val="dk1"/>
              </a:buClr>
              <a:buFont typeface="Arial"/>
              <a:buChar char="•"/>
              <a:defRPr sz="3000" b="0" i="0" u="none" strike="noStrike" cap="none" baseline="0">
                <a:solidFill>
                  <a:schemeClr val="dk1"/>
                </a:solidFill>
                <a:latin typeface="Calibri"/>
                <a:ea typeface="Calibri"/>
                <a:cs typeface="Calibri"/>
                <a:sym typeface="Calibri"/>
              </a:defRPr>
            </a:lvl2pPr>
            <a:lvl3pPr marL="1244600" marR="0" indent="-155575" algn="l" rtl="0">
              <a:spcBef>
                <a:spcPts val="520"/>
              </a:spcBef>
              <a:spcAft>
                <a:spcPts val="0"/>
              </a:spcAft>
              <a:buClr>
                <a:schemeClr val="dk1"/>
              </a:buClr>
              <a:buFont typeface="Arial"/>
              <a:buChar char="•"/>
              <a:defRPr sz="2600" b="0" i="0" u="none" strike="noStrike" cap="none" baseline="0">
                <a:solidFill>
                  <a:schemeClr val="dk1"/>
                </a:solidFill>
                <a:latin typeface="Calibri"/>
                <a:ea typeface="Calibri"/>
                <a:cs typeface="Calibri"/>
                <a:sym typeface="Calibri"/>
              </a:defRPr>
            </a:lvl3pPr>
            <a:lvl4pPr marL="1741488" marR="0" indent="-173038" algn="l" rtl="0">
              <a:spcBef>
                <a:spcPts val="440"/>
              </a:spcBef>
              <a:spcAft>
                <a:spcPts val="0"/>
              </a:spcAft>
              <a:buClr>
                <a:schemeClr val="dk1"/>
              </a:buClr>
              <a:buFont typeface="Arial"/>
              <a:buChar char="•"/>
              <a:defRPr sz="2200" b="0" i="0" u="none" strike="noStrike" cap="none" baseline="0">
                <a:solidFill>
                  <a:schemeClr val="dk1"/>
                </a:solidFill>
                <a:latin typeface="Calibri"/>
                <a:ea typeface="Calibri"/>
                <a:cs typeface="Calibri"/>
                <a:sym typeface="Calibri"/>
              </a:defRPr>
            </a:lvl4pPr>
            <a:lvl5pPr marL="2239963" marR="0" indent="-176213" algn="l" rtl="0">
              <a:spcBef>
                <a:spcPts val="440"/>
              </a:spcBef>
              <a:spcAft>
                <a:spcPts val="0"/>
              </a:spcAft>
              <a:buClr>
                <a:schemeClr val="dk1"/>
              </a:buClr>
              <a:buFont typeface="Arial"/>
              <a:buChar char="•"/>
              <a:defRPr sz="2200" b="0" i="0" u="none" strike="noStrike" cap="none" baseline="0">
                <a:solidFill>
                  <a:schemeClr val="dk1"/>
                </a:solidFill>
                <a:latin typeface="Calibri"/>
                <a:ea typeface="Calibri"/>
                <a:cs typeface="Calibri"/>
                <a:sym typeface="Calibri"/>
              </a:defRPr>
            </a:lvl5pPr>
            <a:lvl6pPr marL="2738148" marR="0" indent="-166397" algn="l" rtl="0">
              <a:spcBef>
                <a:spcPts val="440"/>
              </a:spcBef>
              <a:buClr>
                <a:schemeClr val="dk1"/>
              </a:buClr>
              <a:buFont typeface="Arial"/>
              <a:buChar char="•"/>
              <a:defRPr sz="2200" b="0" i="0" u="none" strike="noStrike" cap="none" baseline="0">
                <a:solidFill>
                  <a:schemeClr val="dk1"/>
                </a:solidFill>
                <a:latin typeface="Calibri"/>
                <a:ea typeface="Calibri"/>
                <a:cs typeface="Calibri"/>
                <a:sym typeface="Calibri"/>
              </a:defRPr>
            </a:lvl6pPr>
            <a:lvl7pPr marL="3235993" marR="0" indent="-168942" algn="l" rtl="0">
              <a:spcBef>
                <a:spcPts val="440"/>
              </a:spcBef>
              <a:buClr>
                <a:schemeClr val="dk1"/>
              </a:buClr>
              <a:buFont typeface="Arial"/>
              <a:buChar char="•"/>
              <a:defRPr sz="2200" b="0" i="0" u="none" strike="noStrike" cap="none" baseline="0">
                <a:solidFill>
                  <a:schemeClr val="dk1"/>
                </a:solidFill>
                <a:latin typeface="Calibri"/>
                <a:ea typeface="Calibri"/>
                <a:cs typeface="Calibri"/>
                <a:sym typeface="Calibri"/>
              </a:defRPr>
            </a:lvl7pPr>
            <a:lvl8pPr marL="3733838" marR="0" indent="-171487" algn="l" rtl="0">
              <a:spcBef>
                <a:spcPts val="440"/>
              </a:spcBef>
              <a:buClr>
                <a:schemeClr val="dk1"/>
              </a:buClr>
              <a:buFont typeface="Arial"/>
              <a:buChar char="•"/>
              <a:defRPr sz="2200" b="0" i="0" u="none" strike="noStrike" cap="none" baseline="0">
                <a:solidFill>
                  <a:schemeClr val="dk1"/>
                </a:solidFill>
                <a:latin typeface="Calibri"/>
                <a:ea typeface="Calibri"/>
                <a:cs typeface="Calibri"/>
                <a:sym typeface="Calibri"/>
              </a:defRPr>
            </a:lvl8pPr>
            <a:lvl9pPr marL="4231683" marR="0" indent="-174033" algn="l" rtl="0">
              <a:spcBef>
                <a:spcPts val="440"/>
              </a:spcBef>
              <a:buClr>
                <a:schemeClr val="dk1"/>
              </a:buClr>
              <a:buFont typeface="Arial"/>
              <a:buChar char="•"/>
              <a:defRPr sz="22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377825" y="9910763"/>
            <a:ext cx="1765299" cy="569912"/>
          </a:xfrm>
          <a:prstGeom prst="rect">
            <a:avLst/>
          </a:prstGeom>
          <a:noFill/>
          <a:ln>
            <a:noFill/>
          </a:ln>
        </p:spPr>
        <p:txBody>
          <a:bodyPr lIns="91425" tIns="91425" rIns="91425" bIns="91425" anchor="ctr" anchorCtr="0"/>
          <a:lstStyle>
            <a:lvl1pPr marL="0" marR="0" indent="0" algn="l"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2582863" y="9910763"/>
            <a:ext cx="2395537" cy="569912"/>
          </a:xfrm>
          <a:prstGeom prst="rect">
            <a:avLst/>
          </a:prstGeom>
          <a:noFill/>
          <a:ln>
            <a:noFill/>
          </a:ln>
        </p:spPr>
        <p:txBody>
          <a:bodyPr lIns="91425" tIns="91425" rIns="91425" bIns="91425" anchor="ctr" anchorCtr="0"/>
          <a:lstStyle>
            <a:lvl1pPr marL="0" marR="0" indent="0" algn="ct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5418137" y="9910763"/>
            <a:ext cx="1765299" cy="569912"/>
          </a:xfrm>
          <a:prstGeom prst="rect">
            <a:avLst/>
          </a:prstGeom>
          <a:noFill/>
          <a:ln>
            <a:noFill/>
          </a:ln>
        </p:spPr>
        <p:txBody>
          <a:bodyPr lIns="91425" tIns="91425" rIns="91425" bIns="91425" anchor="ctr" anchorCtr="0"/>
          <a:lstStyle>
            <a:lvl1pPr marL="0" marR="0" indent="0" algn="r" rtl="0">
              <a:spcBef>
                <a:spcPts val="0"/>
              </a:spcBef>
              <a:spcAft>
                <a:spcPts val="0"/>
              </a:spcAft>
              <a:defRPr sz="1300" b="0" i="0" u="none" strike="noStrike" cap="none" baseline="0">
                <a:solidFill>
                  <a:srgbClr val="888888"/>
                </a:solidFill>
                <a:latin typeface="Calibri"/>
                <a:ea typeface="Calibri"/>
                <a:cs typeface="Calibri"/>
                <a:sym typeface="Calibri"/>
              </a:defRPr>
            </a:lvl1pPr>
            <a:lvl2pPr marL="497845" marR="0" indent="-2544" algn="l" rtl="0">
              <a:defRPr sz="2000" b="0" i="0" u="none" strike="noStrike" cap="none" baseline="0">
                <a:solidFill>
                  <a:schemeClr val="dk1"/>
                </a:solidFill>
                <a:latin typeface="Calibri"/>
                <a:ea typeface="Calibri"/>
                <a:cs typeface="Calibri"/>
                <a:sym typeface="Calibri"/>
              </a:defRPr>
            </a:lvl2pPr>
            <a:lvl3pPr marL="995690" marR="0" indent="-5089" algn="l" rtl="0">
              <a:defRPr sz="2000" b="0" i="0" u="none" strike="noStrike" cap="none" baseline="0">
                <a:solidFill>
                  <a:schemeClr val="dk1"/>
                </a:solidFill>
                <a:latin typeface="Calibri"/>
                <a:ea typeface="Calibri"/>
                <a:cs typeface="Calibri"/>
                <a:sym typeface="Calibri"/>
              </a:defRPr>
            </a:lvl3pPr>
            <a:lvl4pPr marL="1493535" marR="0" indent="-7634" algn="l" rtl="0">
              <a:defRPr sz="2000" b="0" i="0" u="none" strike="noStrike" cap="none" baseline="0">
                <a:solidFill>
                  <a:schemeClr val="dk1"/>
                </a:solidFill>
                <a:latin typeface="Calibri"/>
                <a:ea typeface="Calibri"/>
                <a:cs typeface="Calibri"/>
                <a:sym typeface="Calibri"/>
              </a:defRPr>
            </a:lvl4pPr>
            <a:lvl5pPr marL="1991380" marR="0" indent="-10179" algn="l" rtl="0">
              <a:defRPr sz="2000" b="0" i="0" u="none" strike="noStrike" cap="none" baseline="0">
                <a:solidFill>
                  <a:schemeClr val="dk1"/>
                </a:solidFill>
                <a:latin typeface="Calibri"/>
                <a:ea typeface="Calibri"/>
                <a:cs typeface="Calibri"/>
                <a:sym typeface="Calibri"/>
              </a:defRPr>
            </a:lvl5pPr>
            <a:lvl6pPr marL="2489225" marR="0" indent="-24" algn="l" rtl="0">
              <a:defRPr sz="2000" b="0" i="0" u="none" strike="noStrike" cap="none" baseline="0">
                <a:solidFill>
                  <a:schemeClr val="dk1"/>
                </a:solidFill>
                <a:latin typeface="Calibri"/>
                <a:ea typeface="Calibri"/>
                <a:cs typeface="Calibri"/>
                <a:sym typeface="Calibri"/>
              </a:defRPr>
            </a:lvl6pPr>
            <a:lvl7pPr marL="2987070" marR="0" indent="-2569" algn="l" rtl="0">
              <a:defRPr sz="2000" b="0" i="0" u="none" strike="noStrike" cap="none" baseline="0">
                <a:solidFill>
                  <a:schemeClr val="dk1"/>
                </a:solidFill>
                <a:latin typeface="Calibri"/>
                <a:ea typeface="Calibri"/>
                <a:cs typeface="Calibri"/>
                <a:sym typeface="Calibri"/>
              </a:defRPr>
            </a:lvl7pPr>
            <a:lvl8pPr marL="3484916" marR="0" indent="-5115" algn="l" rtl="0">
              <a:defRPr sz="2000" b="0" i="0" u="none" strike="noStrike" cap="none" baseline="0">
                <a:solidFill>
                  <a:schemeClr val="dk1"/>
                </a:solidFill>
                <a:latin typeface="Calibri"/>
                <a:ea typeface="Calibri"/>
                <a:cs typeface="Calibri"/>
                <a:sym typeface="Calibri"/>
              </a:defRPr>
            </a:lvl8pPr>
            <a:lvl9pPr marL="3982761" marR="0" indent="-7661" algn="l" rtl="0">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iming>
    <p:tnLst>
      <p:par>
        <p:cTn id="1" dur="indefinite" restart="never" nodeType="tmRoot"/>
      </p:par>
    </p:tnLst>
  </p:timing>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mailto:ancuta.barzu@gmail.com" TargetMode="External"/><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mailto:sergiu.costea@cs.pub.ro" TargetMode="External"/><Relationship Id="rId5" Type="http://schemas.openxmlformats.org/officeDocument/2006/relationships/hyperlink" Target="mailto:alexandru.juncu@cs.pub.ro" TargetMode="External"/><Relationship Id="rId10" Type="http://schemas.openxmlformats.org/officeDocument/2006/relationships/image" Target="../media/image22.jpg"/><Relationship Id="rId4" Type="http://schemas.openxmlformats.org/officeDocument/2006/relationships/hyperlink" Target="mailto:fanel.ghita@cs.pub.ro" TargetMode="External"/><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ystems.cs.pub.ro/teachin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systems.cs.pub.ro/teaching/courses/rl/hit-lis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mailto:razvan.rughinis@cs.pub.ro" TargetMode="External"/><Relationship Id="rId5" Type="http://schemas.openxmlformats.org/officeDocument/2006/relationships/image" Target="../media/image11.jpg"/><Relationship Id="rId4" Type="http://schemas.openxmlformats.org/officeDocument/2006/relationships/hyperlink" Target="mailto:nicolae.tapus@cs.pub.ro" TargetMode="External"/><Relationship Id="rId9" Type="http://schemas.openxmlformats.org/officeDocument/2006/relationships/hyperlink" Target="mailto:mihai.bucicoiu@cs.pub.r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3" Type="http://schemas.openxmlformats.org/officeDocument/2006/relationships/hyperlink" Target="mailto:razvan.deaconescu@cs.pub.ro" TargetMode="External"/><Relationship Id="rId7" Type="http://schemas.openxmlformats.org/officeDocument/2006/relationships/hyperlink" Target="mailto:cristian.chilipirea@cti.pub.ro" TargetMode="External"/><Relationship Id="rId12" Type="http://schemas.openxmlformats.org/officeDocument/2006/relationships/hyperlink" Target="mailto:laura.gheorghe@cs.pub.ro"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mailto:mihai.carabas@gmail.com" TargetMode="External"/><Relationship Id="rId11" Type="http://schemas.openxmlformats.org/officeDocument/2006/relationships/image" Target="../media/image17.png"/><Relationship Id="rId5" Type="http://schemas.openxmlformats.org/officeDocument/2006/relationships/hyperlink" Target="mailto:mihai.carabas@cs.pub.ro" TargetMode="External"/><Relationship Id="rId10" Type="http://schemas.openxmlformats.org/officeDocument/2006/relationships/image" Target="../media/image16.jpg"/><Relationship Id="rId4" Type="http://schemas.openxmlformats.org/officeDocument/2006/relationships/hyperlink" Target="mailto:prejbeanu.razvan@gmail.com"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44562" y="1798638"/>
            <a:ext cx="6223000" cy="617537"/>
          </a:xfrm>
          <a:prstGeom prst="rect">
            <a:avLst/>
          </a:prstGeom>
          <a:noFill/>
          <a:ln>
            <a:noFill/>
          </a:ln>
        </p:spPr>
        <p:txBody>
          <a:bodyPr lIns="39200" tIns="49775" rIns="39200" bIns="49775" anchor="ctr" anchorCtr="0">
            <a:noAutofit/>
          </a:bodyPr>
          <a:lstStyle/>
          <a:p>
            <a:pPr marL="373063" marR="0" lvl="0" indent="-4763" algn="r" rtl="0">
              <a:spcBef>
                <a:spcPts val="800"/>
              </a:spcBef>
              <a:spcAft>
                <a:spcPts val="0"/>
              </a:spcAft>
              <a:buClr>
                <a:srgbClr val="0C75A8"/>
              </a:buClr>
              <a:buSzPct val="25000"/>
              <a:buFont typeface="Calibri"/>
              <a:buNone/>
            </a:pPr>
            <a:r>
              <a:rPr lang="ro-RO" sz="3700" b="1" i="0" u="none" strike="noStrike" cap="none" baseline="0">
                <a:solidFill>
                  <a:srgbClr val="0C75A8"/>
                </a:solidFill>
                <a:latin typeface="Calibri"/>
                <a:ea typeface="Calibri"/>
                <a:cs typeface="Calibri"/>
                <a:sym typeface="Calibri"/>
              </a:rPr>
              <a:t>Reţele Locale</a:t>
            </a:r>
          </a:p>
        </p:txBody>
      </p:sp>
      <p:sp>
        <p:nvSpPr>
          <p:cNvPr id="110" name="Shape 110"/>
          <p:cNvSpPr txBox="1">
            <a:spLocks noGrp="1"/>
          </p:cNvSpPr>
          <p:nvPr>
            <p:ph type="body" idx="2"/>
          </p:nvPr>
        </p:nvSpPr>
        <p:spPr>
          <a:xfrm>
            <a:off x="944562" y="2416175"/>
            <a:ext cx="6223000" cy="617537"/>
          </a:xfrm>
          <a:prstGeom prst="rect">
            <a:avLst/>
          </a:prstGeom>
          <a:noFill/>
          <a:ln>
            <a:noFill/>
          </a:ln>
        </p:spPr>
        <p:txBody>
          <a:bodyPr lIns="39200" tIns="49775" rIns="39200" bIns="49775" anchor="ctr" anchorCtr="0">
            <a:noAutofit/>
          </a:bodyPr>
          <a:lstStyle/>
          <a:p>
            <a:pPr marL="373063" marR="0" lvl="0" indent="-4763" algn="r" rtl="0">
              <a:spcBef>
                <a:spcPts val="44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Mapă de prezentare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
        <p:nvSpPr>
          <p:cNvPr id="217" name="Shape 217"/>
          <p:cNvSpPr txBox="1">
            <a:spLocks noGrp="1"/>
          </p:cNvSpPr>
          <p:nvPr>
            <p:ph type="body" idx="5"/>
          </p:nvPr>
        </p:nvSpPr>
        <p:spPr>
          <a:xfrm>
            <a:off x="4037012" y="1417639"/>
            <a:ext cx="3286124"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Bârzu Ancuța</a:t>
            </a:r>
          </a:p>
        </p:txBody>
      </p:sp>
      <p:sp>
        <p:nvSpPr>
          <p:cNvPr id="218" name="Shape 218"/>
          <p:cNvSpPr txBox="1">
            <a:spLocks noGrp="1"/>
          </p:cNvSpPr>
          <p:nvPr>
            <p:ph type="body" idx="6"/>
          </p:nvPr>
        </p:nvSpPr>
        <p:spPr>
          <a:xfrm>
            <a:off x="4933950" y="1824039"/>
            <a:ext cx="2389188"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Asistent asociat</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ro-RO" sz="1200" b="1" i="0" u="sng" strike="noStrike" cap="none" baseline="0" dirty="0">
                <a:solidFill>
                  <a:schemeClr val="hlink"/>
                </a:solidFill>
                <a:latin typeface="Calibri"/>
                <a:ea typeface="Calibri"/>
                <a:cs typeface="Calibri"/>
                <a:sym typeface="Calibri"/>
                <a:hlinkClick r:id="rId3"/>
              </a:rPr>
              <a:t>ancuta.barzu@gmail.com</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Domenii de interes: desen, muzică, plimbat prin parc, patine, role, grafică pe calculator, rețelistică, board games, comic books</a:t>
            </a:r>
          </a:p>
        </p:txBody>
      </p:sp>
      <p:sp>
        <p:nvSpPr>
          <p:cNvPr id="221" name="Shape 221"/>
          <p:cNvSpPr txBox="1">
            <a:spLocks noGrp="1"/>
          </p:cNvSpPr>
          <p:nvPr>
            <p:ph type="body" idx="9"/>
          </p:nvPr>
        </p:nvSpPr>
        <p:spPr>
          <a:xfrm>
            <a:off x="382587" y="3567113"/>
            <a:ext cx="3287711"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dirty="0">
                <a:solidFill>
                  <a:srgbClr val="0C75A8"/>
                </a:solidFill>
                <a:latin typeface="Calibri"/>
                <a:ea typeface="Calibri"/>
                <a:cs typeface="Calibri"/>
                <a:sym typeface="Calibri"/>
              </a:rPr>
              <a:t>Fănel Ghiță</a:t>
            </a:r>
          </a:p>
        </p:txBody>
      </p:sp>
      <p:sp>
        <p:nvSpPr>
          <p:cNvPr id="222" name="Shape 222"/>
          <p:cNvSpPr txBox="1">
            <a:spLocks noGrp="1"/>
          </p:cNvSpPr>
          <p:nvPr>
            <p:ph type="body" idx="13"/>
          </p:nvPr>
        </p:nvSpPr>
        <p:spPr>
          <a:xfrm>
            <a:off x="1279525" y="3963987"/>
            <a:ext cx="2390775"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Colaborator</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Email: </a:t>
            </a:r>
            <a:r>
              <a:rPr lang="ro-RO" sz="1200" b="1" i="0" u="sng" strike="noStrike" cap="none" baseline="0">
                <a:solidFill>
                  <a:schemeClr val="hlink"/>
                </a:solidFill>
                <a:latin typeface="Calibri"/>
                <a:ea typeface="Calibri"/>
                <a:cs typeface="Calibri"/>
                <a:sym typeface="Calibri"/>
                <a:hlinkClick r:id="rId4"/>
              </a:rPr>
              <a:t>fanel.ghita@cs.pub.ro</a:t>
            </a:r>
            <a:r>
              <a:rPr lang="ro-RO" sz="1200" b="1" i="0" u="none" strike="noStrike" cap="none" baseline="0">
                <a:solidFill>
                  <a:schemeClr val="dk1"/>
                </a:solidFill>
                <a:latin typeface="Calibri"/>
                <a:ea typeface="Calibri"/>
                <a:cs typeface="Calibri"/>
                <a:sym typeface="Calibri"/>
              </a:rPr>
              <a:t>  </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Domenii de interes: hardware, rețelistică</a:t>
            </a:r>
          </a:p>
        </p:txBody>
      </p:sp>
      <p:sp>
        <p:nvSpPr>
          <p:cNvPr id="223" name="Shape 223"/>
          <p:cNvSpPr txBox="1">
            <a:spLocks noGrp="1"/>
          </p:cNvSpPr>
          <p:nvPr>
            <p:ph type="body" idx="14"/>
          </p:nvPr>
        </p:nvSpPr>
        <p:spPr>
          <a:xfrm>
            <a:off x="384175" y="1417639"/>
            <a:ext cx="3286124"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dirty="0">
                <a:solidFill>
                  <a:srgbClr val="0C75A8"/>
                </a:solidFill>
                <a:latin typeface="Calibri"/>
                <a:ea typeface="Calibri"/>
                <a:cs typeface="Calibri"/>
                <a:sym typeface="Calibri"/>
              </a:rPr>
              <a:t>Florin Stancu</a:t>
            </a:r>
          </a:p>
        </p:txBody>
      </p:sp>
      <p:sp>
        <p:nvSpPr>
          <p:cNvPr id="224" name="Shape 224"/>
          <p:cNvSpPr txBox="1">
            <a:spLocks noGrp="1"/>
          </p:cNvSpPr>
          <p:nvPr>
            <p:ph type="body" idx="15"/>
          </p:nvPr>
        </p:nvSpPr>
        <p:spPr>
          <a:xfrm>
            <a:off x="1281112" y="1824039"/>
            <a:ext cx="2389186"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Asistent asociat</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Email: </a:t>
            </a:r>
            <a:r>
              <a:rPr lang="ro-RO" sz="1200" b="1" i="0" u="sng" strike="noStrike" cap="none" baseline="0">
                <a:solidFill>
                  <a:schemeClr val="hlink"/>
                </a:solidFill>
                <a:latin typeface="Calibri"/>
                <a:ea typeface="Calibri"/>
                <a:cs typeface="Calibri"/>
                <a:sym typeface="Calibri"/>
                <a:hlinkClick r:id="rId5"/>
              </a:rPr>
              <a:t>niflostancu@gmail.com</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Domenii de interes: tehnologii web, electronică și microcontroller-e, astronomie</a:t>
            </a:r>
          </a:p>
        </p:txBody>
      </p:sp>
      <p:sp>
        <p:nvSpPr>
          <p:cNvPr id="225" name="Shape 225"/>
          <p:cNvSpPr txBox="1">
            <a:spLocks noGrp="1"/>
          </p:cNvSpPr>
          <p:nvPr>
            <p:ph type="body" idx="16"/>
          </p:nvPr>
        </p:nvSpPr>
        <p:spPr>
          <a:xfrm>
            <a:off x="4037012" y="3567113"/>
            <a:ext cx="3286124"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dirty="0">
                <a:solidFill>
                  <a:srgbClr val="0C75A8"/>
                </a:solidFill>
                <a:latin typeface="Calibri"/>
                <a:ea typeface="Calibri"/>
                <a:cs typeface="Calibri"/>
                <a:sym typeface="Calibri"/>
              </a:rPr>
              <a:t>Sergiu Costea</a:t>
            </a:r>
          </a:p>
        </p:txBody>
      </p:sp>
      <p:sp>
        <p:nvSpPr>
          <p:cNvPr id="226" name="Shape 226"/>
          <p:cNvSpPr txBox="1">
            <a:spLocks noGrp="1"/>
          </p:cNvSpPr>
          <p:nvPr>
            <p:ph type="body" idx="17"/>
          </p:nvPr>
        </p:nvSpPr>
        <p:spPr>
          <a:xfrm>
            <a:off x="4933949" y="3973513"/>
            <a:ext cx="2389186"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smtClean="0">
                <a:solidFill>
                  <a:schemeClr val="dk1"/>
                </a:solidFill>
                <a:latin typeface="Calibri"/>
                <a:ea typeface="Calibri"/>
                <a:cs typeface="Calibri"/>
                <a:sym typeface="Calibri"/>
              </a:rPr>
              <a:t>Asisten</a:t>
            </a:r>
            <a:r>
              <a:rPr lang="en-US" sz="1200" b="1" i="0" u="none" strike="noStrike" cap="none" baseline="0" dirty="0" smtClean="0">
                <a:solidFill>
                  <a:schemeClr val="dk1"/>
                </a:solidFill>
                <a:latin typeface="Calibri"/>
                <a:ea typeface="Calibri"/>
                <a:cs typeface="Calibri"/>
                <a:sym typeface="Calibri"/>
              </a:rPr>
              <a:t>t</a:t>
            </a:r>
            <a:endParaRPr lang="ro-RO" sz="1200" b="1" i="0" u="none" strike="noStrike" cap="none" baseline="0" dirty="0">
              <a:solidFill>
                <a:schemeClr val="dk1"/>
              </a:solidFill>
              <a:latin typeface="Calibri"/>
              <a:ea typeface="Calibri"/>
              <a:cs typeface="Calibri"/>
              <a:sym typeface="Calibri"/>
            </a:endParaRP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ro-RO" sz="1200" b="1" i="0" u="sng" strike="noStrike" cap="none" baseline="0" dirty="0" smtClean="0">
                <a:solidFill>
                  <a:schemeClr val="hlink"/>
                </a:solidFill>
                <a:latin typeface="Calibri"/>
                <a:ea typeface="Calibri"/>
                <a:cs typeface="Calibri"/>
                <a:sym typeface="Calibri"/>
                <a:hlinkClick r:id="rId6"/>
              </a:rPr>
              <a:t>sergiu.costea@cs.pub.ro</a:t>
            </a:r>
            <a:r>
              <a:rPr lang="ro-RO" sz="1200" b="1" i="0" u="none" strike="noStrike" cap="none" baseline="0" dirty="0" smtClean="0">
                <a:solidFill>
                  <a:schemeClr val="dk1"/>
                </a:solidFill>
                <a:latin typeface="Calibri"/>
                <a:ea typeface="Calibri"/>
                <a:cs typeface="Calibri"/>
                <a:sym typeface="Calibri"/>
              </a:rPr>
              <a:t> </a:t>
            </a:r>
            <a:endParaRPr lang="ro-RO" sz="1200" b="1" i="0" u="none" strike="noStrike" cap="none" baseline="0" dirty="0">
              <a:solidFill>
                <a:schemeClr val="dk1"/>
              </a:solidFill>
              <a:latin typeface="Calibri"/>
              <a:ea typeface="Calibri"/>
              <a:cs typeface="Calibri"/>
              <a:sym typeface="Calibri"/>
            </a:endParaRPr>
          </a:p>
          <a:p>
            <a:pPr lvl="0">
              <a:buSzPct val="25000"/>
            </a:pPr>
            <a:r>
              <a:rPr lang="ro-RO" sz="1200" b="1" i="0" u="none" strike="noStrike" cap="none" baseline="0" dirty="0">
                <a:solidFill>
                  <a:schemeClr val="dk1"/>
                </a:solidFill>
                <a:latin typeface="Calibri"/>
                <a:ea typeface="Calibri"/>
                <a:cs typeface="Calibri"/>
                <a:sym typeface="Calibri"/>
              </a:rPr>
              <a:t>Domenii de interes: </a:t>
            </a:r>
            <a:r>
              <a:rPr lang="ro-RO" dirty="0" smtClean="0"/>
              <a:t>criptografie, astronomie</a:t>
            </a:r>
            <a:r>
              <a:rPr lang="ro-RO" sz="1200" b="1" i="0" u="none" strike="noStrike" cap="none" baseline="0" dirty="0">
                <a:solidFill>
                  <a:schemeClr val="dk1"/>
                </a:solidFill>
                <a:latin typeface="Calibri"/>
                <a:ea typeface="Calibri"/>
                <a:cs typeface="Calibri"/>
                <a:sym typeface="Calibri"/>
              </a:rPr>
              <a:t>, </a:t>
            </a:r>
            <a:r>
              <a:rPr lang="en-US" sz="1200" b="1" i="0" u="none" strike="noStrike" cap="none" baseline="0" dirty="0" err="1" smtClean="0">
                <a:solidFill>
                  <a:schemeClr val="dk1"/>
                </a:solidFill>
                <a:latin typeface="Calibri"/>
                <a:ea typeface="Calibri"/>
                <a:cs typeface="Calibri"/>
                <a:sym typeface="Calibri"/>
              </a:rPr>
              <a:t>muzic</a:t>
            </a:r>
            <a:r>
              <a:rPr lang="ro-RO" sz="1200" b="1" i="0" u="none" strike="noStrike" cap="none" baseline="0" dirty="0" smtClean="0">
                <a:solidFill>
                  <a:schemeClr val="dk1"/>
                </a:solidFill>
                <a:latin typeface="Calibri"/>
                <a:ea typeface="Calibri"/>
                <a:cs typeface="Calibri"/>
                <a:sym typeface="Calibri"/>
              </a:rPr>
              <a:t>ă</a:t>
            </a:r>
            <a:endParaRPr lang="ro-RO" sz="1200" b="1" i="0" u="none" strike="noStrike" cap="none" baseline="0" dirty="0">
              <a:solidFill>
                <a:schemeClr val="dk1"/>
              </a:solidFill>
              <a:latin typeface="Calibri"/>
              <a:ea typeface="Calibri"/>
              <a:cs typeface="Calibri"/>
              <a:sym typeface="Calibri"/>
            </a:endParaRPr>
          </a:p>
        </p:txBody>
      </p:sp>
      <p:sp>
        <p:nvSpPr>
          <p:cNvPr id="227" name="Shape 227"/>
          <p:cNvSpPr/>
          <p:nvPr/>
        </p:nvSpPr>
        <p:spPr>
          <a:xfrm>
            <a:off x="382587" y="3924300"/>
            <a:ext cx="896937" cy="838199"/>
          </a:xfrm>
          <a:prstGeom prst="rect">
            <a:avLst/>
          </a:prstGeom>
          <a:blipFill>
            <a:blip r:embed="rId7"/>
            <a:stretch>
              <a:fillRect/>
            </a:stretch>
          </a:blipFill>
        </p:spPr>
      </p:sp>
      <p:sp>
        <p:nvSpPr>
          <p:cNvPr id="229" name="Shape 229"/>
          <p:cNvSpPr/>
          <p:nvPr/>
        </p:nvSpPr>
        <p:spPr>
          <a:xfrm>
            <a:off x="384175" y="1784352"/>
            <a:ext cx="896937" cy="838199"/>
          </a:xfrm>
          <a:prstGeom prst="rect">
            <a:avLst/>
          </a:prstGeom>
          <a:blipFill>
            <a:blip r:embed="rId8"/>
            <a:stretch>
              <a:fillRect/>
            </a:stretch>
          </a:blipFill>
        </p:spPr>
      </p:sp>
      <p:sp>
        <p:nvSpPr>
          <p:cNvPr id="232" name="Shape 232"/>
          <p:cNvSpPr/>
          <p:nvPr/>
        </p:nvSpPr>
        <p:spPr>
          <a:xfrm>
            <a:off x="4037012" y="3933825"/>
            <a:ext cx="896937" cy="838199"/>
          </a:xfrm>
          <a:prstGeom prst="rect">
            <a:avLst/>
          </a:prstGeom>
          <a:blipFill>
            <a:blip r:embed="rId9"/>
            <a:stretch>
              <a:fillRect/>
            </a:stretch>
          </a:blipFill>
        </p:spPr>
      </p:sp>
      <p:sp>
        <p:nvSpPr>
          <p:cNvPr id="233" name="Shape 233"/>
          <p:cNvSpPr/>
          <p:nvPr/>
        </p:nvSpPr>
        <p:spPr>
          <a:xfrm>
            <a:off x="4037012" y="1784352"/>
            <a:ext cx="896936" cy="838199"/>
          </a:xfrm>
          <a:prstGeom prst="rect">
            <a:avLst/>
          </a:prstGeom>
          <a:blipFill>
            <a:blip r:embed="rId10"/>
            <a:stretch>
              <a:fillRect/>
            </a:stretch>
          </a:blipFill>
        </p:spPr>
      </p:sp>
      <p:cxnSp>
        <p:nvCxnSpPr>
          <p:cNvPr id="30" name="Shape 57"/>
          <p:cNvCxnSpPr/>
          <p:nvPr/>
        </p:nvCxnSpPr>
        <p:spPr>
          <a:xfrm rot="10800000">
            <a:off x="4932363" y="1781175"/>
            <a:ext cx="2389186" cy="0"/>
          </a:xfrm>
          <a:prstGeom prst="straightConnector1">
            <a:avLst/>
          </a:prstGeom>
          <a:noFill/>
          <a:ln w="25400" cap="flat">
            <a:solidFill>
              <a:srgbClr val="0C75A8"/>
            </a:solidFill>
            <a:prstDash val="solid"/>
            <a:round/>
            <a:headEnd type="none" w="med" len="med"/>
            <a:tailEnd type="none" w="med" len="med"/>
          </a:ln>
        </p:spPr>
      </p:cxnSp>
      <p:cxnSp>
        <p:nvCxnSpPr>
          <p:cNvPr id="31" name="Shape 58"/>
          <p:cNvCxnSpPr/>
          <p:nvPr/>
        </p:nvCxnSpPr>
        <p:spPr>
          <a:xfrm rot="10800000">
            <a:off x="4932363" y="3935412"/>
            <a:ext cx="2389186" cy="0"/>
          </a:xfrm>
          <a:prstGeom prst="straightConnector1">
            <a:avLst/>
          </a:prstGeom>
          <a:noFill/>
          <a:ln w="25400" cap="flat">
            <a:solidFill>
              <a:srgbClr val="0C75A8"/>
            </a:solidFill>
            <a:prstDash val="solid"/>
            <a:round/>
            <a:headEnd type="none" w="med" len="med"/>
            <a:tailEnd type="none" w="med" len="med"/>
          </a:ln>
        </p:spPr>
      </p:cxnSp>
      <p:cxnSp>
        <p:nvCxnSpPr>
          <p:cNvPr id="34" name="Shape 61"/>
          <p:cNvCxnSpPr/>
          <p:nvPr/>
        </p:nvCxnSpPr>
        <p:spPr>
          <a:xfrm rot="10800000">
            <a:off x="1281113" y="1781175"/>
            <a:ext cx="2389186" cy="0"/>
          </a:xfrm>
          <a:prstGeom prst="straightConnector1">
            <a:avLst/>
          </a:prstGeom>
          <a:noFill/>
          <a:ln w="25400" cap="flat">
            <a:solidFill>
              <a:srgbClr val="0C75A8"/>
            </a:solidFill>
            <a:prstDash val="solid"/>
            <a:round/>
            <a:headEnd type="none" w="med" len="med"/>
            <a:tailEnd type="none" w="med" len="med"/>
          </a:ln>
        </p:spPr>
      </p:cxnSp>
      <p:cxnSp>
        <p:nvCxnSpPr>
          <p:cNvPr id="35" name="Shape 62"/>
          <p:cNvCxnSpPr/>
          <p:nvPr/>
        </p:nvCxnSpPr>
        <p:spPr>
          <a:xfrm rot="10800000">
            <a:off x="1281113" y="3935412"/>
            <a:ext cx="2389186" cy="0"/>
          </a:xfrm>
          <a:prstGeom prst="straightConnector1">
            <a:avLst/>
          </a:prstGeom>
          <a:noFill/>
          <a:ln w="25400" cap="flat">
            <a:solidFill>
              <a:srgbClr val="0C75A8"/>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28662" y="428625"/>
            <a:ext cx="1038224" cy="1447800"/>
          </a:xfrm>
          <a:prstGeom prst="rect">
            <a:avLst/>
          </a:prstGeom>
          <a:noFill/>
          <a:ln>
            <a:noFill/>
          </a:ln>
        </p:spPr>
        <p:txBody>
          <a:bodyPr lIns="72000" tIns="49775" rIns="72000" bIns="49775" anchor="ctr" anchorCtr="0">
            <a:noAutofit/>
          </a:bodyPr>
          <a:lstStyle/>
          <a:p>
            <a:pPr marL="0" marR="0" lvl="0" indent="0" algn="l" rtl="0">
              <a:spcBef>
                <a:spcPts val="0"/>
              </a:spcBef>
              <a:spcAft>
                <a:spcPts val="0"/>
              </a:spcAft>
              <a:buSzPct val="25000"/>
              <a:buNone/>
            </a:pPr>
            <a:r>
              <a:rPr lang="ro-RO" sz="9450" b="1" i="0" u="none" strike="noStrike" cap="none" baseline="0">
                <a:solidFill>
                  <a:srgbClr val="0C75A8"/>
                </a:solidFill>
                <a:latin typeface="Arial"/>
                <a:ea typeface="Arial"/>
                <a:cs typeface="Arial"/>
                <a:sym typeface="Arial"/>
              </a:rPr>
              <a:t>1</a:t>
            </a:r>
          </a:p>
        </p:txBody>
      </p:sp>
      <p:sp>
        <p:nvSpPr>
          <p:cNvPr id="120" name="Shape 120"/>
          <p:cNvSpPr txBox="1">
            <a:spLocks noGrp="1"/>
          </p:cNvSpPr>
          <p:nvPr>
            <p:ph type="body" idx="1"/>
          </p:nvPr>
        </p:nvSpPr>
        <p:spPr>
          <a:xfrm>
            <a:off x="727075" y="1876425"/>
            <a:ext cx="2974974" cy="898524"/>
          </a:xfrm>
          <a:prstGeom prst="rect">
            <a:avLst/>
          </a:prstGeom>
          <a:noFill/>
          <a:ln>
            <a:noFill/>
          </a:ln>
        </p:spPr>
        <p:txBody>
          <a:bodyPr lIns="72000" tIns="49775" rIns="72000" bIns="49775" anchor="t" anchorCtr="0">
            <a:noAutofit/>
          </a:bodyPr>
          <a:lstStyle/>
          <a:p>
            <a:pPr marL="0" marR="0" lvl="0" indent="0" algn="l" rtl="0">
              <a:spcBef>
                <a:spcPts val="0"/>
              </a:spcBef>
              <a:spcAft>
                <a:spcPts val="0"/>
              </a:spcAft>
              <a:buClr>
                <a:srgbClr val="0C75A8"/>
              </a:buClr>
              <a:buSzPct val="25000"/>
              <a:buFont typeface="Calibri"/>
              <a:buNone/>
            </a:pPr>
            <a:r>
              <a:rPr lang="ro-RO" sz="2600" b="1" i="0" u="none" strike="noStrike" cap="none" baseline="0">
                <a:solidFill>
                  <a:srgbClr val="0C75A8"/>
                </a:solidFill>
                <a:latin typeface="Calibri"/>
                <a:ea typeface="Calibri"/>
                <a:cs typeface="Calibri"/>
                <a:sym typeface="Calibri"/>
              </a:rPr>
              <a:t>Despre cursul de RL</a:t>
            </a:r>
          </a:p>
        </p:txBody>
      </p:sp>
      <p:sp>
        <p:nvSpPr>
          <p:cNvPr id="121" name="Shape 121"/>
          <p:cNvSpPr/>
          <p:nvPr/>
        </p:nvSpPr>
        <p:spPr>
          <a:xfrm>
            <a:off x="0" y="6775450"/>
            <a:ext cx="7561263" cy="3092450"/>
          </a:xfrm>
          <a:prstGeom prst="rect">
            <a:avLst/>
          </a:prstGeom>
          <a:blipFill>
            <a:blip r:embed="rId3"/>
            <a:stretch>
              <a:fillRect/>
            </a:stretch>
          </a:blipFill>
        </p:spPr>
      </p:sp>
      <p:sp>
        <p:nvSpPr>
          <p:cNvPr id="122" name="Shape 122"/>
          <p:cNvSpPr txBox="1">
            <a:spLocks noGrp="1"/>
          </p:cNvSpPr>
          <p:nvPr>
            <p:ph type="body" idx="2"/>
          </p:nvPr>
        </p:nvSpPr>
        <p:spPr>
          <a:xfrm>
            <a:off x="4138612" y="1417637"/>
            <a:ext cx="3043236" cy="5214937"/>
          </a:xfrm>
          <a:prstGeom prst="rect">
            <a:avLst/>
          </a:prstGeom>
          <a:noFill/>
          <a:ln>
            <a:noFill/>
          </a:ln>
        </p:spPr>
        <p:txBody>
          <a:bodyPr lIns="72000" tIns="49775" rIns="72000" bIns="49775" anchor="t" anchorCtr="0">
            <a:noAutofit/>
          </a:bodyPr>
          <a:lstStyle/>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Cursul de „Reţele locale” urmăreşte familiarizarea studenţilor cu conceptele fundamentale specifice domeniului şi crearea competenţelor inginereşti necesare lucrului cu reţele. Principalele obiective ale cursului şi ale laboratorului sunt:</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discutarea conceptelor care definesc o reţea de calculatoare şi modul de funcţionare a acesteia;</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acomodarea cu noţiunile de bază ale unei reţele de calculatoare: stiva de protocoale OSI, medii de transmisie (cu fir, wireless), Ethernet, switching, adresare IP şi aplicaţii;</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înţelegerea contextului curent de evoluţie a reţelelor de calculatoare;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configurarea  parametrilor unei reţele.</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Competenţele principale pe care studenţii le vor dobândi în urma participării la curs şi la laborator sunt:</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diagnoza corectă a problemelor legate de reţelele de calculatoare în contexte tehnologice diverse;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deprinderi de rezolvare a problemelor, prin folosirea eficientă a comenzilor şi prin utilizarea documentaţiei disponibile.</a:t>
            </a:r>
          </a:p>
        </p:txBody>
      </p:sp>
      <p:sp>
        <p:nvSpPr>
          <p:cNvPr id="123" name="Shape 123"/>
          <p:cNvSpPr txBox="1">
            <a:spLocks noGrp="1"/>
          </p:cNvSpPr>
          <p:nvPr>
            <p:ph type="body" idx="3"/>
          </p:nvPr>
        </p:nvSpPr>
        <p:spPr>
          <a:xfrm>
            <a:off x="4138612" y="989012"/>
            <a:ext cx="3043236" cy="428625"/>
          </a:xfrm>
          <a:prstGeom prst="rect">
            <a:avLst/>
          </a:prstGeom>
          <a:noFill/>
          <a:ln>
            <a:noFill/>
          </a:ln>
        </p:spPr>
        <p:txBody>
          <a:bodyPr lIns="72000" tIns="49775" rIns="72000" bIns="49775"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Prezentare Generală</a:t>
            </a:r>
          </a:p>
        </p:txBody>
      </p:sp>
      <p:sp>
        <p:nvSpPr>
          <p:cNvPr id="124" name="Shape 124"/>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4137821" y="1463553"/>
            <a:ext cx="3043236" cy="8215370"/>
          </a:xfrm>
          <a:prstGeom prst="rect">
            <a:avLst/>
          </a:prstGeom>
          <a:noFill/>
          <a:ln>
            <a:noFill/>
          </a:ln>
        </p:spPr>
        <p:txBody>
          <a:bodyPr lIns="72000" tIns="49775" rIns="72000" bIns="49775" anchor="t" anchorCtr="0">
            <a:noAutofit/>
          </a:bodyPr>
          <a:lstStyle/>
          <a:p>
            <a:pPr marL="0" marR="0" lvl="0" indent="0" algn="just" rtl="0">
              <a:spcBef>
                <a:spcPts val="600"/>
              </a:spcBef>
              <a:spcAft>
                <a:spcPts val="6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Număr feedback-uri: estimat la </a:t>
            </a:r>
            <a:r>
              <a:rPr lang="ro-RO" sz="1200" b="1" i="0" u="none" strike="noStrike" cap="none" baseline="0" dirty="0" smtClean="0">
                <a:solidFill>
                  <a:schemeClr val="dk1"/>
                </a:solidFill>
                <a:latin typeface="Calibri"/>
                <a:ea typeface="Calibri"/>
                <a:cs typeface="Calibri"/>
                <a:sym typeface="Calibri"/>
              </a:rPr>
              <a:t>1</a:t>
            </a:r>
            <a:r>
              <a:rPr lang="en-US" sz="1200" b="1" i="0" u="none" strike="noStrike" cap="none" baseline="0" dirty="0" smtClean="0">
                <a:solidFill>
                  <a:schemeClr val="dk1"/>
                </a:solidFill>
                <a:latin typeface="Calibri"/>
                <a:ea typeface="Calibri"/>
                <a:cs typeface="Calibri"/>
                <a:sym typeface="Calibri"/>
              </a:rPr>
              <a:t>9</a:t>
            </a:r>
            <a:r>
              <a:rPr lang="ro-RO" sz="1200" b="1" i="0" u="none" strike="noStrike" cap="none" baseline="0" dirty="0" smtClean="0">
                <a:solidFill>
                  <a:schemeClr val="dk1"/>
                </a:solidFill>
                <a:latin typeface="Calibri"/>
                <a:ea typeface="Calibri"/>
                <a:cs typeface="Calibri"/>
                <a:sym typeface="Calibri"/>
              </a:rPr>
              <a:t>0</a:t>
            </a:r>
            <a:endParaRPr lang="ro-RO" sz="1200" b="1" i="0" u="none" strike="noStrike" cap="none" baseline="0" dirty="0">
              <a:solidFill>
                <a:schemeClr val="dk1"/>
              </a:solidFill>
              <a:latin typeface="Calibri"/>
              <a:ea typeface="Calibri"/>
              <a:cs typeface="Calibri"/>
              <a:sym typeface="Calibri"/>
            </a:endParaRPr>
          </a:p>
          <a:p>
            <a:pPr marL="0" marR="0" lvl="0" indent="0" algn="just" rtl="0">
              <a:spcBef>
                <a:spcPts val="600"/>
              </a:spcBef>
              <a:spcAft>
                <a:spcPts val="6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Aspecte pozitive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a:solidFill>
                  <a:schemeClr val="dk1"/>
                </a:solidFill>
                <a:latin typeface="Calibri"/>
                <a:ea typeface="Calibri"/>
                <a:cs typeface="Calibri"/>
                <a:sym typeface="Calibri"/>
              </a:rPr>
              <a:t>relația cu studenții</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a:solidFill>
                  <a:schemeClr val="dk1"/>
                </a:solidFill>
                <a:latin typeface="Calibri"/>
                <a:ea typeface="Calibri"/>
                <a:cs typeface="Calibri"/>
                <a:sym typeface="Calibri"/>
              </a:rPr>
              <a:t>curs bine organizat</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Interactivitate</a:t>
            </a:r>
            <a:r>
              <a:rPr lang="en-US" sz="1200" b="0" i="0" u="none" strike="noStrike" cap="none" baseline="0" dirty="0" smtClean="0">
                <a:solidFill>
                  <a:schemeClr val="dk1"/>
                </a:solidFill>
                <a:latin typeface="Calibri"/>
                <a:ea typeface="Calibri"/>
                <a:cs typeface="Calibri"/>
                <a:sym typeface="Calibri"/>
              </a:rPr>
              <a:t>a </a:t>
            </a:r>
            <a:r>
              <a:rPr lang="ro-RO" sz="1200" b="0" i="0" u="none" strike="noStrike" cap="none" baseline="0" dirty="0" smtClean="0">
                <a:solidFill>
                  <a:schemeClr val="dk1"/>
                </a:solidFill>
                <a:latin typeface="Calibri"/>
                <a:ea typeface="Calibri"/>
                <a:cs typeface="Calibri"/>
                <a:sym typeface="Calibri"/>
              </a:rPr>
              <a:t>și energia de  </a:t>
            </a:r>
            <a:r>
              <a:rPr lang="ro-RO" sz="1200" b="0" i="0" u="none" strike="noStrike" cap="none" baseline="0" dirty="0">
                <a:solidFill>
                  <a:schemeClr val="dk1"/>
                </a:solidFill>
                <a:latin typeface="Calibri"/>
                <a:ea typeface="Calibri"/>
                <a:cs typeface="Calibri"/>
                <a:sym typeface="Calibri"/>
              </a:rPr>
              <a:t>la curs</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a:solidFill>
                  <a:schemeClr val="dk1"/>
                </a:solidFill>
                <a:latin typeface="Calibri"/>
                <a:ea typeface="Calibri"/>
                <a:cs typeface="Calibri"/>
                <a:sym typeface="Calibri"/>
              </a:rPr>
              <a:t>entuziasm</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oameni </a:t>
            </a:r>
            <a:r>
              <a:rPr lang="ro-RO" sz="1200" b="0" i="0" u="none" strike="noStrike" cap="none" baseline="0" dirty="0">
                <a:solidFill>
                  <a:schemeClr val="dk1"/>
                </a:solidFill>
                <a:latin typeface="Calibri"/>
                <a:ea typeface="Calibri"/>
                <a:cs typeface="Calibri"/>
                <a:sym typeface="Calibri"/>
              </a:rPr>
              <a:t>bine pregătiți</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temele </a:t>
            </a:r>
            <a:r>
              <a:rPr lang="ro-RO" sz="1200" b="0" i="0" u="none" strike="noStrike" cap="none" baseline="0" dirty="0">
                <a:solidFill>
                  <a:schemeClr val="dk1"/>
                </a:solidFill>
                <a:latin typeface="Calibri"/>
                <a:ea typeface="Calibri"/>
                <a:cs typeface="Calibri"/>
                <a:sym typeface="Calibri"/>
              </a:rPr>
              <a:t>interesante, au ajutat la înțelegerea mai bună a conceptelor</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a:solidFill>
                  <a:schemeClr val="dk1"/>
                </a:solidFill>
                <a:latin typeface="Calibri"/>
                <a:ea typeface="Calibri"/>
                <a:cs typeface="Calibri"/>
                <a:sym typeface="Calibri"/>
              </a:rPr>
              <a:t>discutarea răspunsurilor la </a:t>
            </a:r>
            <a:r>
              <a:rPr lang="ro-RO" sz="1200" b="0" i="0" u="none" strike="noStrike" cap="none" baseline="0" dirty="0" smtClean="0">
                <a:solidFill>
                  <a:schemeClr val="dk1"/>
                </a:solidFill>
                <a:latin typeface="Calibri"/>
                <a:ea typeface="Calibri"/>
                <a:cs typeface="Calibri"/>
                <a:sym typeface="Calibri"/>
              </a:rPr>
              <a:t>grilă</a:t>
            </a:r>
          </a:p>
          <a:p>
            <a:pPr marL="179388" marR="0" lvl="1" indent="-179388" algn="just" rtl="0">
              <a:spcBef>
                <a:spcPts val="0"/>
              </a:spcBef>
              <a:spcAft>
                <a:spcPts val="600"/>
              </a:spcAft>
              <a:buClr>
                <a:schemeClr val="dk1"/>
              </a:buClr>
              <a:buSzPct val="97222"/>
              <a:buFont typeface="Arial"/>
              <a:buChar char="•"/>
            </a:pPr>
            <a:r>
              <a:rPr lang="ro-RO" dirty="0" smtClean="0"/>
              <a:t>noțiuni practice și interesante</a:t>
            </a:r>
            <a:endParaRPr lang="ro-RO" sz="1200" b="0" i="0" u="none" strike="noStrike" cap="none" baseline="0" dirty="0">
              <a:solidFill>
                <a:schemeClr val="dk1"/>
              </a:solidFill>
              <a:latin typeface="Calibri"/>
              <a:ea typeface="Calibri"/>
              <a:cs typeface="Calibri"/>
              <a:sym typeface="Calibri"/>
            </a:endParaRPr>
          </a:p>
          <a:p>
            <a:endParaRPr lang="ro-RO" sz="1200" b="0" i="0" u="none" strike="noStrike" cap="none" baseline="0" dirty="0">
              <a:solidFill>
                <a:schemeClr val="dk1"/>
              </a:solidFill>
              <a:latin typeface="Calibri"/>
              <a:ea typeface="Calibri"/>
              <a:cs typeface="Calibri"/>
              <a:sym typeface="Calibri"/>
            </a:endParaRPr>
          </a:p>
          <a:p>
            <a:pPr marL="0" marR="0" lvl="0" indent="0" algn="just" rtl="0">
              <a:spcBef>
                <a:spcPts val="600"/>
              </a:spcBef>
              <a:spcAft>
                <a:spcPts val="600"/>
              </a:spcAft>
              <a:buClr>
                <a:schemeClr val="dk1"/>
              </a:buClr>
              <a:buSzPct val="25000"/>
              <a:buFont typeface="Calibri"/>
              <a:buNone/>
            </a:pPr>
            <a:r>
              <a:rPr lang="ro-RO" sz="1200" b="0" i="0" u="none" strike="noStrike" cap="none" baseline="0" dirty="0">
                <a:solidFill>
                  <a:schemeClr val="dk1"/>
                </a:solidFill>
                <a:latin typeface="Calibri"/>
                <a:ea typeface="Calibri"/>
                <a:cs typeface="Calibri"/>
                <a:sym typeface="Calibri"/>
              </a:rPr>
              <a:t> </a:t>
            </a:r>
            <a:r>
              <a:rPr lang="ro-RO" sz="1200" b="1" i="0" u="none" strike="noStrike" cap="none" baseline="0" dirty="0">
                <a:solidFill>
                  <a:schemeClr val="dk1"/>
                </a:solidFill>
                <a:latin typeface="Calibri"/>
                <a:ea typeface="Calibri"/>
                <a:cs typeface="Calibri"/>
                <a:sym typeface="Calibri"/>
              </a:rPr>
              <a:t>Aspecte negative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curs foarte</a:t>
            </a:r>
            <a:r>
              <a:rPr lang="ro-RO" sz="1200" b="0" i="0" u="none" strike="noStrike" cap="none" dirty="0" smtClean="0">
                <a:solidFill>
                  <a:schemeClr val="dk1"/>
                </a:solidFill>
                <a:latin typeface="Calibri"/>
                <a:ea typeface="Calibri"/>
                <a:cs typeface="Calibri"/>
                <a:sym typeface="Calibri"/>
              </a:rPr>
              <a:t> alert</a:t>
            </a:r>
            <a:endParaRPr lang="ro-RO" sz="1200" b="0" i="0" u="none" strike="noStrike" cap="none" baseline="0" dirty="0">
              <a:solidFill>
                <a:schemeClr val="dk1"/>
              </a:solidFill>
              <a:latin typeface="Calibri"/>
              <a:ea typeface="Calibri"/>
              <a:cs typeface="Calibri"/>
              <a:sym typeface="Calibri"/>
            </a:endParaRP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examen </a:t>
            </a:r>
            <a:r>
              <a:rPr lang="ro-RO" sz="1200" b="0" i="0" u="none" strike="noStrike" cap="none" baseline="0" dirty="0">
                <a:solidFill>
                  <a:schemeClr val="dk1"/>
                </a:solidFill>
                <a:latin typeface="Calibri"/>
                <a:ea typeface="Calibri"/>
                <a:cs typeface="Calibri"/>
                <a:sym typeface="Calibri"/>
              </a:rPr>
              <a:t>dificil relativ la conținutul materiei</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a:solidFill>
                  <a:schemeClr val="dk1"/>
                </a:solidFill>
                <a:latin typeface="Calibri"/>
                <a:ea typeface="Calibri"/>
                <a:cs typeface="Calibri"/>
                <a:sym typeface="Calibri"/>
              </a:rPr>
              <a:t>severitate la corectare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deadline-urile hard</a:t>
            </a:r>
          </a:p>
          <a:p>
            <a:pPr marL="179388" marR="0" lvl="1" indent="-179388" algn="just" rtl="0">
              <a:spcBef>
                <a:spcPts val="0"/>
              </a:spcBef>
              <a:spcAft>
                <a:spcPts val="600"/>
              </a:spcAft>
              <a:buClr>
                <a:schemeClr val="dk1"/>
              </a:buClr>
              <a:buSzPct val="97222"/>
              <a:buFont typeface="Arial"/>
              <a:buChar char="•"/>
            </a:pPr>
            <a:r>
              <a:rPr lang="ro-RO" dirty="0"/>
              <a:t>c</a:t>
            </a:r>
            <a:r>
              <a:rPr lang="ro-RO" dirty="0" smtClean="0"/>
              <a:t>antitatea mare de informații</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dirty="0" smtClean="0">
                <a:solidFill>
                  <a:schemeClr val="dk1"/>
                </a:solidFill>
                <a:latin typeface="Calibri"/>
                <a:ea typeface="Calibri"/>
                <a:cs typeface="Calibri"/>
                <a:sym typeface="Calibri"/>
              </a:rPr>
              <a:t>timpul mare</a:t>
            </a:r>
            <a:r>
              <a:rPr lang="ro-RO" sz="1200" b="0" i="0" u="none" strike="noStrike" cap="none" dirty="0" smtClean="0">
                <a:solidFill>
                  <a:schemeClr val="dk1"/>
                </a:solidFill>
                <a:latin typeface="Calibri"/>
                <a:ea typeface="Calibri"/>
                <a:cs typeface="Calibri"/>
                <a:sym typeface="Calibri"/>
              </a:rPr>
              <a:t> de testare de pe vmchecker</a:t>
            </a:r>
          </a:p>
          <a:p>
            <a:pPr marL="179388" marR="0" lvl="1" indent="-179388" algn="just" rtl="0">
              <a:spcBef>
                <a:spcPts val="0"/>
              </a:spcBef>
              <a:spcAft>
                <a:spcPts val="600"/>
              </a:spcAft>
              <a:buClr>
                <a:schemeClr val="dk1"/>
              </a:buClr>
              <a:buSzPct val="97222"/>
              <a:buFont typeface="Arial"/>
              <a:buChar char="•"/>
            </a:pPr>
            <a:r>
              <a:rPr lang="ro-RO" baseline="0" dirty="0" smtClean="0"/>
              <a:t>laboratoare dificile</a:t>
            </a:r>
            <a:endParaRPr lang="ro-RO" sz="1200" b="0" i="0" u="none" strike="noStrike" cap="none" baseline="0" dirty="0">
              <a:solidFill>
                <a:schemeClr val="dk1"/>
              </a:solidFill>
              <a:latin typeface="Calibri"/>
              <a:ea typeface="Calibri"/>
              <a:cs typeface="Calibri"/>
              <a:sym typeface="Calibri"/>
            </a:endParaRPr>
          </a:p>
        </p:txBody>
      </p:sp>
      <p:sp>
        <p:nvSpPr>
          <p:cNvPr id="130" name="Shape 130"/>
          <p:cNvSpPr txBox="1">
            <a:spLocks noGrp="1"/>
          </p:cNvSpPr>
          <p:nvPr>
            <p:ph type="body" idx="2"/>
          </p:nvPr>
        </p:nvSpPr>
        <p:spPr>
          <a:xfrm>
            <a:off x="4137821" y="1027112"/>
            <a:ext cx="3044028" cy="428625"/>
          </a:xfrm>
          <a:prstGeom prst="rect">
            <a:avLst/>
          </a:prstGeom>
          <a:noFill/>
          <a:ln>
            <a:noFill/>
          </a:ln>
        </p:spPr>
        <p:txBody>
          <a:bodyPr lIns="72000" tIns="0" rIns="72000" bIns="0" anchor="t" anchorCtr="0">
            <a:noAutofit/>
          </a:bodyPr>
          <a:lstStyle/>
          <a:p>
            <a:pPr marL="0" marR="0" lvl="0" indent="0" algn="just" rtl="0">
              <a:spcBef>
                <a:spcPts val="0"/>
              </a:spcBef>
              <a:spcAft>
                <a:spcPts val="0"/>
              </a:spcAft>
              <a:buClr>
                <a:srgbClr val="0C75A8"/>
              </a:buClr>
              <a:buSzPct val="25000"/>
              <a:buFont typeface="Calibri"/>
              <a:buNone/>
            </a:pPr>
            <a:r>
              <a:rPr lang="ro-RO" sz="1800" b="1" i="0" u="none" strike="noStrike" cap="none" baseline="0" dirty="0">
                <a:solidFill>
                  <a:srgbClr val="0C75A8"/>
                </a:solidFill>
                <a:latin typeface="Calibri"/>
                <a:ea typeface="Calibri"/>
                <a:cs typeface="Calibri"/>
                <a:sym typeface="Calibri"/>
              </a:rPr>
              <a:t>Analiza feedback-ului din </a:t>
            </a:r>
            <a:r>
              <a:rPr lang="ro-RO" sz="1800" b="1" i="0" u="none" strike="noStrike" cap="none" baseline="0" dirty="0" smtClean="0">
                <a:solidFill>
                  <a:srgbClr val="0C75A8"/>
                </a:solidFill>
                <a:latin typeface="Calibri"/>
                <a:ea typeface="Calibri"/>
                <a:cs typeface="Calibri"/>
                <a:sym typeface="Calibri"/>
              </a:rPr>
              <a:t>201</a:t>
            </a:r>
            <a:r>
              <a:rPr lang="en-US" sz="1800" b="1" i="0" u="none" strike="noStrike" cap="none" baseline="0" dirty="0" smtClean="0">
                <a:solidFill>
                  <a:srgbClr val="0C75A8"/>
                </a:solidFill>
                <a:latin typeface="Calibri"/>
                <a:ea typeface="Calibri"/>
                <a:cs typeface="Calibri"/>
                <a:sym typeface="Calibri"/>
              </a:rPr>
              <a:t>3</a:t>
            </a:r>
            <a:endParaRPr lang="ro-RO" sz="1800" b="1" i="0" u="none" strike="noStrike" cap="none" baseline="0" dirty="0">
              <a:solidFill>
                <a:srgbClr val="0C75A8"/>
              </a:solidFill>
              <a:latin typeface="Calibri"/>
              <a:ea typeface="Calibri"/>
              <a:cs typeface="Calibri"/>
              <a:sym typeface="Calibri"/>
            </a:endParaRPr>
          </a:p>
        </p:txBody>
      </p:sp>
      <p:sp>
        <p:nvSpPr>
          <p:cNvPr id="131" name="Shape 131"/>
          <p:cNvSpPr txBox="1">
            <a:spLocks noGrp="1"/>
          </p:cNvSpPr>
          <p:nvPr>
            <p:ph type="body" idx="3"/>
          </p:nvPr>
        </p:nvSpPr>
        <p:spPr>
          <a:xfrm>
            <a:off x="494483" y="1027112"/>
            <a:ext cx="3044028" cy="428625"/>
          </a:xfrm>
          <a:prstGeom prst="rect">
            <a:avLst/>
          </a:prstGeom>
          <a:noFill/>
          <a:ln>
            <a:noFill/>
          </a:ln>
        </p:spPr>
        <p:txBody>
          <a:bodyPr lIns="72000" tIns="0" rIns="7200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Aşteptări de la studenţi</a:t>
            </a:r>
          </a:p>
        </p:txBody>
      </p:sp>
      <p:sp>
        <p:nvSpPr>
          <p:cNvPr id="132" name="Shape 132"/>
          <p:cNvSpPr txBox="1">
            <a:spLocks noGrp="1"/>
          </p:cNvSpPr>
          <p:nvPr>
            <p:ph type="body" idx="4"/>
          </p:nvPr>
        </p:nvSpPr>
        <p:spPr>
          <a:xfrm>
            <a:off x="494483" y="1463553"/>
            <a:ext cx="3043236" cy="8215370"/>
          </a:xfrm>
          <a:prstGeom prst="rect">
            <a:avLst/>
          </a:prstGeom>
          <a:noFill/>
          <a:ln>
            <a:noFill/>
          </a:ln>
        </p:spPr>
        <p:txBody>
          <a:bodyPr lIns="72000" tIns="49775" rIns="72000" bIns="49775" anchor="t" anchorCtr="0">
            <a:noAutofit/>
          </a:bodyPr>
          <a:lstStyle/>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Studentul îşi va tutui (respectuos) asistentul și profesorul (persoana a II-a, singular). Asistentul și profesorul vor tutui studenții.</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Cu 3 zile înainte de curs, prezentarea cursului va fi disponibilă pe site-ul cursului. Nu este recomandat să scrieți la curs, informațiile se regăsesc în prezentare.</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Prezența la curs nu este obligatorie. Ne bazăm pe discernământul studenților pentru a înţelege relevanța unui curs de IT la o facultate de calculatoare.</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Este indicată și benefică participarea activă a studenților la curs (întrebări, observații, critici, răspunsuri la întrebări). Este de asemenea încurajată exprimarea opiniilor referitoare la laborator pe parcursul semestrului, precum și a opiniilor legate de imaginea de ansamblu a materiei.</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Interacțiunea de la curs nu va fi limitată la aria materiei de curs. Este important pentru un profesor să poată oferi o perspectiva asupra facultăţii şi a profesiei, dincolo de cunoştinţe.</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Punctualitatea. Profesorii şi asistenţii voştri vor fi punctuali atât la curs, cât și la laborator, în speranța că aceasta atitudine va încuraja și studenţii să fie punctuali.</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Pauza. Pauza durează 10 minute, așteptarea noastră fiind ca la sfârșitul pauzei studenții să revină în sală fără a fi invitaţi.</a:t>
            </a:r>
          </a:p>
          <a:p>
            <a:pPr marL="228600" marR="0" lvl="0" indent="-228600" algn="just" rtl="0">
              <a:spcBef>
                <a:spcPts val="600"/>
              </a:spcBef>
              <a:spcAft>
                <a:spcPts val="600"/>
              </a:spcAft>
              <a:buClr>
                <a:schemeClr val="dk1"/>
              </a:buClr>
              <a:buSzPct val="100000"/>
              <a:buFont typeface="Calibri"/>
              <a:buAutoNum type="arabicPeriod"/>
            </a:pPr>
            <a:r>
              <a:rPr lang="ro-RO" sz="1200" b="0" i="0" u="none" strike="noStrike" cap="none" baseline="0">
                <a:solidFill>
                  <a:schemeClr val="dk1"/>
                </a:solidFill>
                <a:latin typeface="Calibri"/>
                <a:ea typeface="Calibri"/>
                <a:cs typeface="Calibri"/>
                <a:sym typeface="Calibri"/>
              </a:rPr>
              <a:t>Studenții ar trebui să parcurgă (citească nu să învețe) suportul de laborator (cartea). Participarea la laborator este condiționată de un nivel mediu de cunoaștere a noțiunilor cuprinse în documentație.</a:t>
            </a:r>
          </a:p>
        </p:txBody>
      </p:sp>
      <p:sp>
        <p:nvSpPr>
          <p:cNvPr id="133" name="Shape 133"/>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28662" y="428625"/>
            <a:ext cx="1038224" cy="1447800"/>
          </a:xfrm>
          <a:prstGeom prst="rect">
            <a:avLst/>
          </a:prstGeom>
          <a:noFill/>
          <a:ln>
            <a:noFill/>
          </a:ln>
        </p:spPr>
        <p:txBody>
          <a:bodyPr lIns="72000" tIns="49775" rIns="72000" bIns="49775" anchor="ctr" anchorCtr="0">
            <a:noAutofit/>
          </a:bodyPr>
          <a:lstStyle/>
          <a:p>
            <a:pPr marL="0" marR="0" lvl="0" indent="0" algn="l" rtl="0">
              <a:spcBef>
                <a:spcPts val="0"/>
              </a:spcBef>
              <a:spcAft>
                <a:spcPts val="0"/>
              </a:spcAft>
              <a:buSzPct val="25000"/>
              <a:buNone/>
            </a:pPr>
            <a:r>
              <a:rPr lang="ro-RO" sz="9450" b="1" i="0" u="none" strike="noStrike" cap="none" baseline="0">
                <a:solidFill>
                  <a:srgbClr val="0C75A8"/>
                </a:solidFill>
                <a:latin typeface="Arial"/>
                <a:ea typeface="Arial"/>
                <a:cs typeface="Arial"/>
                <a:sym typeface="Arial"/>
              </a:rPr>
              <a:t>2</a:t>
            </a:r>
          </a:p>
        </p:txBody>
      </p:sp>
      <p:sp>
        <p:nvSpPr>
          <p:cNvPr id="139" name="Shape 139"/>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
        <p:nvSpPr>
          <p:cNvPr id="140" name="Shape 140"/>
          <p:cNvSpPr txBox="1">
            <a:spLocks noGrp="1"/>
          </p:cNvSpPr>
          <p:nvPr>
            <p:ph type="body" idx="1"/>
          </p:nvPr>
        </p:nvSpPr>
        <p:spPr>
          <a:xfrm>
            <a:off x="727075" y="1876425"/>
            <a:ext cx="2974974" cy="898524"/>
          </a:xfrm>
          <a:prstGeom prst="rect">
            <a:avLst/>
          </a:prstGeom>
          <a:noFill/>
          <a:ln>
            <a:noFill/>
          </a:ln>
        </p:spPr>
        <p:txBody>
          <a:bodyPr lIns="72000" tIns="49775" rIns="72000" bIns="49775" anchor="t" anchorCtr="0">
            <a:noAutofit/>
          </a:bodyPr>
          <a:lstStyle/>
          <a:p>
            <a:pPr marL="0" marR="0" lvl="0" indent="0" algn="l" rtl="0">
              <a:spcBef>
                <a:spcPts val="0"/>
              </a:spcBef>
              <a:spcAft>
                <a:spcPts val="0"/>
              </a:spcAft>
              <a:buClr>
                <a:srgbClr val="0C75A8"/>
              </a:buClr>
              <a:buSzPct val="25000"/>
              <a:buFont typeface="Calibri"/>
              <a:buNone/>
            </a:pPr>
            <a:r>
              <a:rPr lang="ro-RO" sz="2600" b="1" i="0" u="none" strike="noStrike" cap="none" baseline="0">
                <a:solidFill>
                  <a:srgbClr val="0C75A8"/>
                </a:solidFill>
                <a:latin typeface="Calibri"/>
                <a:ea typeface="Calibri"/>
                <a:cs typeface="Calibri"/>
                <a:sym typeface="Calibri"/>
              </a:rPr>
              <a:t>Laboratorul</a:t>
            </a:r>
          </a:p>
        </p:txBody>
      </p:sp>
      <p:sp>
        <p:nvSpPr>
          <p:cNvPr id="141" name="Shape 141"/>
          <p:cNvSpPr txBox="1">
            <a:spLocks noGrp="1"/>
          </p:cNvSpPr>
          <p:nvPr>
            <p:ph type="body" idx="2"/>
          </p:nvPr>
        </p:nvSpPr>
        <p:spPr>
          <a:xfrm>
            <a:off x="4138612" y="1417637"/>
            <a:ext cx="3043236" cy="5214937"/>
          </a:xfrm>
          <a:prstGeom prst="rect">
            <a:avLst/>
          </a:prstGeom>
          <a:noFill/>
          <a:ln>
            <a:noFill/>
          </a:ln>
        </p:spPr>
        <p:txBody>
          <a:bodyPr lIns="72000" tIns="49775" rIns="72000" bIns="49775" anchor="t" anchorCtr="0">
            <a:noAutofit/>
          </a:bodyPr>
          <a:lstStyle/>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În cadrul laboratorului de Reţele Locale studenţii vor avea ocazia să configureze diverse echipamente, servicii şi aplicaţii de reţea.</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Orele de laborator se vor desfăşura în sala EG 207. Aceasta este echipată cu 14 calculatoare, fiecare având următoarea configurație: procesor Intel Corei3 la frecvenţa de 3.3GHz, 4GB memorie RAM, hard-disk cu capacitatea de 1TB şi monitor LCD cu diagonala de 17".</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Sistemul de operare utilizat pentru laboratorul de reţele este Linux, distribuţia Debian testing (wheezy). Configuraţia software în Linux este protejată printr-un sistem de freeze dezvoltat de echipa USO și RL.</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Sistemul de freeze permite studenților să efectueze orice tip de modificări asupra configurației software (inclusiv configurări greșite) și asigură refacerea configurației inițiale în momentul repornirii sistemului. Astfel, în laborator, fiecare student beneficiază de condiții identice și, în același timp, sistemele sunt protejate de erori de configurare care le-ar putea face neutilizabile.</a:t>
            </a:r>
          </a:p>
        </p:txBody>
      </p:sp>
      <p:sp>
        <p:nvSpPr>
          <p:cNvPr id="142" name="Shape 142"/>
          <p:cNvSpPr txBox="1">
            <a:spLocks noGrp="1"/>
          </p:cNvSpPr>
          <p:nvPr>
            <p:ph type="body" idx="3"/>
          </p:nvPr>
        </p:nvSpPr>
        <p:spPr>
          <a:xfrm>
            <a:off x="4138612" y="989012"/>
            <a:ext cx="3043236" cy="428625"/>
          </a:xfrm>
          <a:prstGeom prst="rect">
            <a:avLst/>
          </a:prstGeom>
          <a:noFill/>
          <a:ln>
            <a:noFill/>
          </a:ln>
        </p:spPr>
        <p:txBody>
          <a:bodyPr lIns="72000" tIns="49775" rIns="72000" bIns="49775"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Sala de Laborator</a:t>
            </a:r>
          </a:p>
        </p:txBody>
      </p:sp>
      <p:sp>
        <p:nvSpPr>
          <p:cNvPr id="143" name="Shape 143"/>
          <p:cNvSpPr/>
          <p:nvPr/>
        </p:nvSpPr>
        <p:spPr>
          <a:xfrm>
            <a:off x="0" y="6775450"/>
            <a:ext cx="7561263" cy="309244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
        <p:nvSpPr>
          <p:cNvPr id="149" name="Shape 149"/>
          <p:cNvSpPr txBox="1">
            <a:spLocks noGrp="1"/>
          </p:cNvSpPr>
          <p:nvPr>
            <p:ph type="body" idx="1"/>
          </p:nvPr>
        </p:nvSpPr>
        <p:spPr>
          <a:xfrm>
            <a:off x="4138612" y="1417637"/>
            <a:ext cx="3043236" cy="8215312"/>
          </a:xfrm>
          <a:prstGeom prst="rect">
            <a:avLst/>
          </a:prstGeom>
          <a:noFill/>
          <a:ln>
            <a:noFill/>
          </a:ln>
        </p:spPr>
        <p:txBody>
          <a:bodyPr lIns="72000" tIns="49775" rIns="72000" bIns="49775" anchor="t" anchorCtr="0">
            <a:noAutofit/>
          </a:bodyPr>
          <a:lstStyle/>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Citeşte din cartea de RL capitolul tratat de laboratorul respectiv</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La întâlnirea unui exemplu din manual verifica-l pe calculatorul tău local</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La întâlnirea unei comenzi noi, consulta pagina de manual a comenzii ('cmd --help', 'man cmd') pentru a afla alte facilităţi folositoare/interesante ale acesteia</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Citeşte laboratorul integral, pentru a avea o imagine de ansamblu asupra complexităţii, indicaţiilor oferite, a punctajului şi a timpului de rezolvare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Începe să rezolvi laboratorul cu "cronometrul" pornit</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Dacă nu reuşeşti să rezolvi un exerciţiu, consultă paragrafele relevante din manual, înţelege şi expandează indicaţia (caută referinţe suplimentare pe Internet)</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După laborator reporneşte "cronometrul" şi continua să rezolvi exerciţiile rămase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Fă-ţi autocritica luând în calcul punctajul obţinut, timpul suplimentar de care ai avut nevoie şi natura dificultăţilor întâmpinate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Asigură-te că nu vei mai întâmpina aceleaşi dificultăţi în timpul laboratorului real: fixează-ţi cunoştinţele noi prin exerciţiu şi nu prin memorare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Încearcă să aplici ce ai învăţat în laboratoarele trecute pentru eficientizarea lucrului de rutină pe sistemul GNU/Linux</a:t>
            </a:r>
          </a:p>
        </p:txBody>
      </p:sp>
      <p:sp>
        <p:nvSpPr>
          <p:cNvPr id="150" name="Shape 150"/>
          <p:cNvSpPr txBox="1">
            <a:spLocks noGrp="1"/>
          </p:cNvSpPr>
          <p:nvPr>
            <p:ph type="body" idx="2"/>
          </p:nvPr>
        </p:nvSpPr>
        <p:spPr>
          <a:xfrm>
            <a:off x="4138612" y="989012"/>
            <a:ext cx="3043236" cy="428625"/>
          </a:xfrm>
          <a:prstGeom prst="rect">
            <a:avLst/>
          </a:prstGeom>
          <a:noFill/>
          <a:ln>
            <a:noFill/>
          </a:ln>
        </p:spPr>
        <p:txBody>
          <a:bodyPr lIns="72000" tIns="0" rIns="72000" bIns="0" anchor="t" anchorCtr="0">
            <a:noAutofit/>
          </a:bodyPr>
          <a:lstStyle/>
          <a:p>
            <a:pPr marL="0" marR="0" lvl="0" indent="0" algn="just" rtl="0">
              <a:spcBef>
                <a:spcPts val="0"/>
              </a:spcBef>
              <a:spcAft>
                <a:spcPts val="0"/>
              </a:spcAft>
              <a:buClr>
                <a:srgbClr val="0C75A8"/>
              </a:buClr>
              <a:buSzPct val="25000"/>
              <a:buFont typeface="Calibri"/>
              <a:buNone/>
            </a:pPr>
            <a:r>
              <a:rPr lang="ro-RO" sz="1400" b="1" i="0" u="none" strike="noStrike" cap="none" baseline="0">
                <a:solidFill>
                  <a:srgbClr val="0C75A8"/>
                </a:solidFill>
                <a:latin typeface="Calibri"/>
                <a:ea typeface="Calibri"/>
                <a:cs typeface="Calibri"/>
                <a:sym typeface="Calibri"/>
              </a:rPr>
              <a:t>Ce înseamnă să vii pregătit pentru laboratorul de RL</a:t>
            </a:r>
          </a:p>
        </p:txBody>
      </p:sp>
      <p:sp>
        <p:nvSpPr>
          <p:cNvPr id="151" name="Shape 151"/>
          <p:cNvSpPr txBox="1">
            <a:spLocks noGrp="1"/>
          </p:cNvSpPr>
          <p:nvPr>
            <p:ph type="body" idx="3"/>
          </p:nvPr>
        </p:nvSpPr>
        <p:spPr>
          <a:xfrm>
            <a:off x="493712" y="1027112"/>
            <a:ext cx="3044825" cy="428625"/>
          </a:xfrm>
          <a:prstGeom prst="rect">
            <a:avLst/>
          </a:prstGeom>
          <a:noFill/>
          <a:ln>
            <a:noFill/>
          </a:ln>
        </p:spPr>
        <p:txBody>
          <a:bodyPr lIns="72000" tIns="0" rIns="7200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Cartea de RL</a:t>
            </a:r>
          </a:p>
          <a:p>
            <a:endParaRPr lang="ro-RO" sz="2200" b="1" i="0" u="none" strike="noStrike" cap="none" baseline="0">
              <a:solidFill>
                <a:srgbClr val="0C75A8"/>
              </a:solidFill>
              <a:latin typeface="Calibri"/>
              <a:ea typeface="Calibri"/>
              <a:cs typeface="Calibri"/>
              <a:sym typeface="Calibri"/>
            </a:endParaRPr>
          </a:p>
        </p:txBody>
      </p:sp>
      <p:sp>
        <p:nvSpPr>
          <p:cNvPr id="152" name="Shape 152"/>
          <p:cNvSpPr txBox="1">
            <a:spLocks noGrp="1"/>
          </p:cNvSpPr>
          <p:nvPr>
            <p:ph type="body" idx="4"/>
          </p:nvPr>
        </p:nvSpPr>
        <p:spPr>
          <a:xfrm>
            <a:off x="493712" y="1463675"/>
            <a:ext cx="3043236" cy="8215312"/>
          </a:xfrm>
          <a:prstGeom prst="rect">
            <a:avLst/>
          </a:prstGeom>
          <a:noFill/>
          <a:ln>
            <a:noFill/>
          </a:ln>
        </p:spPr>
        <p:txBody>
          <a:bodyPr lIns="72000" tIns="49775" rIns="72000" bIns="49775" anchor="t" anchorCtr="0">
            <a:noAutofit/>
          </a:bodyPr>
          <a:lstStyle/>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Cartea “Reţele locale” este suportul oficial pentru laborator. Cartea conţine 13 capitole, majoritatea acestora mapându-se direct peste un laborator. Pentru continuitate, cursul urmează aceeaşi structură ca cea a laboratorului şi a suportului de laborator.</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Capitolele urmează o succesiune logică, multe noţiuni bazându-se pe cele prezentate anterior şi de aceea recomandarea noastră este ca suportul să fie parcurs în ordine.</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Fiecare capitol conţine: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un sumar care specifică noţiunile principale care vor fi prezente</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o componentă teoretică de prezentare de concepte implementate în tehnologiile din spatele echipamentelor de reţea. Această parte poate fi folosită şi pentru aprofundarea sau pregătirea cursului</a:t>
            </a:r>
          </a:p>
          <a:p>
            <a:pPr marL="179388" marR="0" lvl="1" indent="-179388"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o componentă practică, cea mai importantă componentă a capitolului. Sunt prezentate diverse comenzi, utilitare folosite în administrarea unei reţele locale atât pe Linux cât şi pe Windows</a:t>
            </a:r>
          </a:p>
          <a:p>
            <a:endParaRPr lang="ro-RO" sz="1200" b="0" i="0" u="none" strike="noStrike" cap="none" baseline="0">
              <a:solidFill>
                <a:schemeClr val="dk1"/>
              </a:solidFill>
              <a:latin typeface="Calibri"/>
              <a:ea typeface="Calibri"/>
              <a:cs typeface="Calibri"/>
              <a:sym typeface="Calibri"/>
            </a:endParaRPr>
          </a:p>
          <a:p>
            <a:endParaRPr lang="ro-RO" sz="1200" b="0" i="0" u="none" strike="noStrike" cap="none" baseline="0">
              <a:solidFill>
                <a:schemeClr val="dk1"/>
              </a:solidFill>
              <a:latin typeface="Calibri"/>
              <a:ea typeface="Calibri"/>
              <a:cs typeface="Calibri"/>
              <a:sym typeface="Calibri"/>
            </a:endParaRPr>
          </a:p>
          <a:p>
            <a:pPr marL="0" marR="0" lvl="1" indent="0" algn="just" rtl="0">
              <a:spcBef>
                <a:spcPts val="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O componentă foarte importantă a materiei de rețele locale o reprezintă temele. Pe parcursul întregului semestru vor exista doar două teme:</a:t>
            </a:r>
          </a:p>
          <a:p>
            <a:pPr marL="180000" marR="0" lvl="1" indent="-180000"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Tema 1 este o temă ce folosește aplicația Packet Tracer și presupune verificarea cunoștințelor de rutare, switching și configurare de echipamente dedicate.</a:t>
            </a:r>
          </a:p>
          <a:p>
            <a:pPr marL="180000" marR="0" lvl="1" indent="-180000" algn="just" rtl="0">
              <a:spcBef>
                <a:spcPts val="0"/>
              </a:spcBef>
              <a:spcAft>
                <a:spcPts val="600"/>
              </a:spcAft>
              <a:buClr>
                <a:schemeClr val="dk1"/>
              </a:buClr>
              <a:buSzPct val="97222"/>
              <a:buFont typeface="Arial"/>
              <a:buChar char="•"/>
            </a:pPr>
            <a:r>
              <a:rPr lang="ro-RO" sz="1200" b="0" i="0" u="none" strike="noStrike" cap="none" baseline="0">
                <a:solidFill>
                  <a:schemeClr val="dk1"/>
                </a:solidFill>
                <a:latin typeface="Calibri"/>
                <a:ea typeface="Calibri"/>
                <a:cs typeface="Calibri"/>
                <a:sym typeface="Calibri"/>
              </a:rPr>
              <a:t>Tema 2 este o temă în Linux ce are ca principal scop aplicarea conceptelor studiate la laborator într-un rețea complexă, precum concepte de filtrare de pachete, adresare IP, etc. </a:t>
            </a:r>
          </a:p>
        </p:txBody>
      </p:sp>
      <p:sp>
        <p:nvSpPr>
          <p:cNvPr id="153" name="Shape 153"/>
          <p:cNvSpPr txBox="1"/>
          <p:nvPr/>
        </p:nvSpPr>
        <p:spPr>
          <a:xfrm>
            <a:off x="493712" y="6462823"/>
            <a:ext cx="3044825" cy="428625"/>
          </a:xfrm>
          <a:prstGeom prst="rect">
            <a:avLst/>
          </a:prstGeom>
          <a:noFill/>
          <a:ln>
            <a:noFill/>
          </a:ln>
        </p:spPr>
        <p:txBody>
          <a:bodyPr lIns="72000" tIns="0" rIns="7200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Temele de RL</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728662" y="428625"/>
            <a:ext cx="1038224" cy="1447800"/>
          </a:xfrm>
          <a:prstGeom prst="rect">
            <a:avLst/>
          </a:prstGeom>
          <a:noFill/>
          <a:ln>
            <a:noFill/>
          </a:ln>
        </p:spPr>
        <p:txBody>
          <a:bodyPr lIns="72000" tIns="49775" rIns="72000" bIns="49775" anchor="ctr" anchorCtr="0">
            <a:noAutofit/>
          </a:bodyPr>
          <a:lstStyle/>
          <a:p>
            <a:pPr marL="0" marR="0" lvl="0" indent="0" algn="l" rtl="0">
              <a:spcBef>
                <a:spcPts val="0"/>
              </a:spcBef>
              <a:spcAft>
                <a:spcPts val="0"/>
              </a:spcAft>
              <a:buSzPct val="25000"/>
              <a:buNone/>
            </a:pPr>
            <a:r>
              <a:rPr lang="ro-RO" sz="9450" b="1" i="0" u="none" strike="noStrike" cap="none" baseline="0">
                <a:solidFill>
                  <a:srgbClr val="0C75A8"/>
                </a:solidFill>
                <a:latin typeface="Arial"/>
                <a:ea typeface="Arial"/>
                <a:cs typeface="Arial"/>
                <a:sym typeface="Arial"/>
              </a:rPr>
              <a:t>3</a:t>
            </a:r>
          </a:p>
        </p:txBody>
      </p:sp>
      <p:sp>
        <p:nvSpPr>
          <p:cNvPr id="159" name="Shape 159"/>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
        <p:nvSpPr>
          <p:cNvPr id="160" name="Shape 160"/>
          <p:cNvSpPr txBox="1">
            <a:spLocks noGrp="1"/>
          </p:cNvSpPr>
          <p:nvPr>
            <p:ph type="body" idx="1"/>
          </p:nvPr>
        </p:nvSpPr>
        <p:spPr>
          <a:xfrm>
            <a:off x="727075" y="1876425"/>
            <a:ext cx="2974974" cy="898524"/>
          </a:xfrm>
          <a:prstGeom prst="rect">
            <a:avLst/>
          </a:prstGeom>
          <a:noFill/>
          <a:ln>
            <a:noFill/>
          </a:ln>
        </p:spPr>
        <p:txBody>
          <a:bodyPr lIns="72000" tIns="49775" rIns="72000" bIns="49775" anchor="t" anchorCtr="0">
            <a:noAutofit/>
          </a:bodyPr>
          <a:lstStyle/>
          <a:p>
            <a:pPr marL="0" marR="0" lvl="0" indent="0" algn="l" rtl="0">
              <a:spcBef>
                <a:spcPts val="0"/>
              </a:spcBef>
              <a:spcAft>
                <a:spcPts val="0"/>
              </a:spcAft>
              <a:buClr>
                <a:srgbClr val="0C75A8"/>
              </a:buClr>
              <a:buSzPct val="25000"/>
              <a:buFont typeface="Calibri"/>
              <a:buNone/>
            </a:pPr>
            <a:r>
              <a:rPr lang="ro-RO" sz="2600" b="1" i="0" u="none" strike="noStrike" cap="none" baseline="0">
                <a:solidFill>
                  <a:srgbClr val="0C75A8"/>
                </a:solidFill>
                <a:latin typeface="Calibri"/>
                <a:ea typeface="Calibri"/>
                <a:cs typeface="Calibri"/>
                <a:sym typeface="Calibri"/>
              </a:rPr>
              <a:t>Poziționarea </a:t>
            </a:r>
          </a:p>
          <a:p>
            <a:pPr marL="0" marR="0" lvl="0" indent="0" algn="l" rtl="0">
              <a:spcBef>
                <a:spcPts val="0"/>
              </a:spcBef>
              <a:spcAft>
                <a:spcPts val="0"/>
              </a:spcAft>
              <a:buClr>
                <a:srgbClr val="0C75A8"/>
              </a:buClr>
              <a:buSzPct val="25000"/>
              <a:buFont typeface="Calibri"/>
              <a:buNone/>
            </a:pPr>
            <a:r>
              <a:rPr lang="ro-RO" sz="2600" b="1" i="0" u="none" strike="noStrike" cap="none" baseline="0">
                <a:solidFill>
                  <a:srgbClr val="0C75A8"/>
                </a:solidFill>
                <a:latin typeface="Calibri"/>
                <a:ea typeface="Calibri"/>
                <a:cs typeface="Calibri"/>
                <a:sym typeface="Calibri"/>
              </a:rPr>
              <a:t>materiei</a:t>
            </a:r>
          </a:p>
        </p:txBody>
      </p:sp>
      <p:sp>
        <p:nvSpPr>
          <p:cNvPr id="161" name="Shape 161"/>
          <p:cNvSpPr txBox="1">
            <a:spLocks noGrp="1"/>
          </p:cNvSpPr>
          <p:nvPr>
            <p:ph type="body" idx="2"/>
          </p:nvPr>
        </p:nvSpPr>
        <p:spPr>
          <a:xfrm>
            <a:off x="4138612" y="1417638"/>
            <a:ext cx="2879724" cy="3569020"/>
          </a:xfrm>
          <a:prstGeom prst="rect">
            <a:avLst/>
          </a:prstGeom>
          <a:noFill/>
          <a:ln>
            <a:noFill/>
          </a:ln>
        </p:spPr>
        <p:txBody>
          <a:bodyPr lIns="72000" tIns="49775" rIns="72000" bIns="49775" anchor="t" anchorCtr="0">
            <a:noAutofit/>
          </a:bodyPr>
          <a:lstStyle/>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RL pornește de la cunoștințele și abilitățile pe care studenții și le-au dezvoltat la cursurile de Utilizarea Sistemelor de Operare și Protocoale de Comunicație. </a:t>
            </a:r>
          </a:p>
          <a:p>
            <a:pPr marL="0" marR="0" lvl="0" indent="0" algn="l"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Materia îi familiarizează pe studenți cu concepte fundamentale în rețelistică și cu noțiuni specifice privind administrarea serviciilor de rețea: </a:t>
            </a:r>
            <a:r>
              <a:rPr lang="ro-RO" sz="1200" b="0" i="0" u="sng" strike="noStrike" cap="none" baseline="0">
                <a:solidFill>
                  <a:schemeClr val="hlink"/>
                </a:solidFill>
                <a:latin typeface="Calibri"/>
                <a:ea typeface="Calibri"/>
                <a:cs typeface="Calibri"/>
                <a:sym typeface="Calibri"/>
                <a:hlinkClick r:id="rId3"/>
              </a:rPr>
              <a:t>https://systems.cs.pub.ro/teaching/</a:t>
            </a:r>
          </a:p>
          <a:p>
            <a:pPr marL="0" marR="0" lvl="0" indent="0" algn="just" rtl="0">
              <a:spcBef>
                <a:spcPts val="600"/>
              </a:spcBef>
              <a:spcAft>
                <a:spcPts val="600"/>
              </a:spcAft>
              <a:buClr>
                <a:schemeClr val="dk1"/>
              </a:buClr>
              <a:buSzPct val="25000"/>
              <a:buFont typeface="Calibri"/>
              <a:buNone/>
            </a:pPr>
            <a:r>
              <a:rPr lang="ro-RO" sz="1200" b="0" i="0" u="none" strike="noStrike" cap="none" baseline="0">
                <a:solidFill>
                  <a:schemeClr val="dk1"/>
                </a:solidFill>
                <a:latin typeface="Calibri"/>
                <a:ea typeface="Calibri"/>
                <a:cs typeface="Calibri"/>
                <a:sym typeface="Calibri"/>
              </a:rPr>
              <a:t>Studenții cu performanțe remarcabile  în stăpânirea materiei RL sunt menționați pe </a:t>
            </a:r>
            <a:r>
              <a:rPr lang="ro-RO" sz="1200" b="1" i="0" u="none" strike="noStrike" cap="none" baseline="0">
                <a:solidFill>
                  <a:srgbClr val="C00000"/>
                </a:solidFill>
                <a:latin typeface="Calibri"/>
                <a:ea typeface="Calibri"/>
                <a:cs typeface="Calibri"/>
                <a:sym typeface="Calibri"/>
              </a:rPr>
              <a:t>RL Hit List</a:t>
            </a:r>
            <a:r>
              <a:rPr lang="ro-RO" sz="1200" b="0" i="0" u="none" strike="noStrike" cap="none" baseline="0">
                <a:solidFill>
                  <a:schemeClr val="dk1"/>
                </a:solidFill>
                <a:latin typeface="Calibri"/>
                <a:ea typeface="Calibri"/>
                <a:cs typeface="Calibri"/>
                <a:sym typeface="Calibri"/>
              </a:rPr>
              <a:t>, primind recunoaștere într-un spațiu de vizibilitate virtual ce depășește granițele de timp ale anului de studiu: </a:t>
            </a:r>
            <a:r>
              <a:rPr lang="ro-RO" sz="1200" b="0" i="0" u="sng" strike="noStrike" cap="none" baseline="0">
                <a:solidFill>
                  <a:schemeClr val="hlink"/>
                </a:solidFill>
                <a:latin typeface="Calibri"/>
                <a:ea typeface="Calibri"/>
                <a:cs typeface="Calibri"/>
                <a:sym typeface="Calibri"/>
                <a:hlinkClick r:id="rId4"/>
              </a:rPr>
              <a:t>https://systems.cs.pub.ro/teaching/courses/rl/hit-list/</a:t>
            </a:r>
            <a:r>
              <a:rPr lang="ro-RO" sz="1200" b="0" i="0" u="none" strike="noStrike" cap="none" baseline="0">
                <a:solidFill>
                  <a:schemeClr val="dk1"/>
                </a:solidFill>
                <a:latin typeface="Calibri"/>
                <a:ea typeface="Calibri"/>
                <a:cs typeface="Calibri"/>
                <a:sym typeface="Calibri"/>
              </a:rPr>
              <a:t> </a:t>
            </a:r>
          </a:p>
          <a:p>
            <a:endParaRPr lang="ro-RO" sz="1200" b="0" i="0" u="none" strike="noStrike" cap="none" baseline="0">
              <a:solidFill>
                <a:schemeClr val="dk1"/>
              </a:solidFill>
              <a:latin typeface="Calibri"/>
              <a:ea typeface="Calibri"/>
              <a:cs typeface="Calibri"/>
              <a:sym typeface="Calibri"/>
            </a:endParaRPr>
          </a:p>
        </p:txBody>
      </p:sp>
      <p:sp>
        <p:nvSpPr>
          <p:cNvPr id="162" name="Shape 162"/>
          <p:cNvSpPr txBox="1">
            <a:spLocks noGrp="1"/>
          </p:cNvSpPr>
          <p:nvPr>
            <p:ph type="body" idx="3"/>
          </p:nvPr>
        </p:nvSpPr>
        <p:spPr>
          <a:xfrm>
            <a:off x="4138612" y="989012"/>
            <a:ext cx="3043236" cy="428625"/>
          </a:xfrm>
          <a:prstGeom prst="rect">
            <a:avLst/>
          </a:prstGeom>
          <a:noFill/>
          <a:ln>
            <a:noFill/>
          </a:ln>
        </p:spPr>
        <p:txBody>
          <a:bodyPr lIns="72000" tIns="49775" rIns="72000" bIns="49775"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Rețele Locale</a:t>
            </a:r>
          </a:p>
        </p:txBody>
      </p:sp>
      <p:sp>
        <p:nvSpPr>
          <p:cNvPr id="163" name="Shape 163"/>
          <p:cNvSpPr/>
          <p:nvPr/>
        </p:nvSpPr>
        <p:spPr>
          <a:xfrm>
            <a:off x="612279" y="7224096"/>
            <a:ext cx="6876763" cy="2699678"/>
          </a:xfrm>
          <a:prstGeom prst="rect">
            <a:avLst/>
          </a:prstGeom>
          <a:blipFill>
            <a:blip r:embed="rId5"/>
            <a:stretch>
              <a:fillRect/>
            </a:stretch>
          </a:blipFill>
        </p:spPr>
      </p:sp>
      <p:sp>
        <p:nvSpPr>
          <p:cNvPr id="164" name="Shape 164"/>
          <p:cNvSpPr/>
          <p:nvPr/>
        </p:nvSpPr>
        <p:spPr>
          <a:xfrm>
            <a:off x="361900" y="4338587"/>
            <a:ext cx="2948036" cy="2053021"/>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8" name="Shape 202"/>
          <p:cNvSpPr/>
          <p:nvPr/>
        </p:nvSpPr>
        <p:spPr>
          <a:xfrm>
            <a:off x="4087813" y="4113213"/>
            <a:ext cx="896936" cy="838199"/>
          </a:xfrm>
          <a:prstGeom prst="rect">
            <a:avLst/>
          </a:prstGeom>
          <a:blipFill>
            <a:blip r:embed="rId3"/>
            <a:stretch>
              <a:fillRect/>
            </a:stretch>
          </a:blipFill>
        </p:spPr>
      </p:sp>
      <p:sp>
        <p:nvSpPr>
          <p:cNvPr id="169" name="Shape 169"/>
          <p:cNvSpPr txBox="1">
            <a:spLocks noGrp="1"/>
          </p:cNvSpPr>
          <p:nvPr>
            <p:ph type="title"/>
          </p:nvPr>
        </p:nvSpPr>
        <p:spPr>
          <a:xfrm>
            <a:off x="728662" y="428625"/>
            <a:ext cx="1038224" cy="1447800"/>
          </a:xfrm>
          <a:prstGeom prst="rect">
            <a:avLst/>
          </a:prstGeom>
          <a:noFill/>
          <a:ln>
            <a:noFill/>
          </a:ln>
        </p:spPr>
        <p:txBody>
          <a:bodyPr lIns="72000" tIns="49775" rIns="72000" bIns="49775" anchor="ctr" anchorCtr="0">
            <a:noAutofit/>
          </a:bodyPr>
          <a:lstStyle/>
          <a:p>
            <a:pPr marL="0" marR="0" lvl="0" indent="0" algn="l" rtl="0">
              <a:spcBef>
                <a:spcPts val="0"/>
              </a:spcBef>
              <a:spcAft>
                <a:spcPts val="0"/>
              </a:spcAft>
              <a:buSzPct val="25000"/>
              <a:buNone/>
            </a:pPr>
            <a:r>
              <a:rPr lang="ro-RO" sz="9450" b="1" i="0" u="none" strike="noStrike" cap="none" baseline="0">
                <a:solidFill>
                  <a:srgbClr val="0C75A8"/>
                </a:solidFill>
                <a:latin typeface="Arial"/>
                <a:ea typeface="Arial"/>
                <a:cs typeface="Arial"/>
                <a:sym typeface="Arial"/>
              </a:rPr>
              <a:t>4</a:t>
            </a:r>
          </a:p>
        </p:txBody>
      </p:sp>
      <p:sp>
        <p:nvSpPr>
          <p:cNvPr id="170" name="Shape 170"/>
          <p:cNvSpPr txBox="1">
            <a:spLocks noGrp="1"/>
          </p:cNvSpPr>
          <p:nvPr>
            <p:ph type="body" idx="1"/>
          </p:nvPr>
        </p:nvSpPr>
        <p:spPr>
          <a:xfrm>
            <a:off x="727075" y="1876425"/>
            <a:ext cx="2974974" cy="898524"/>
          </a:xfrm>
          <a:prstGeom prst="rect">
            <a:avLst/>
          </a:prstGeom>
          <a:noFill/>
          <a:ln>
            <a:noFill/>
          </a:ln>
        </p:spPr>
        <p:txBody>
          <a:bodyPr lIns="72000" tIns="49775" rIns="72000" bIns="49775" anchor="t" anchorCtr="0">
            <a:noAutofit/>
          </a:bodyPr>
          <a:lstStyle/>
          <a:p>
            <a:pPr marL="0" marR="0" lvl="0" indent="0" algn="l" rtl="0">
              <a:spcBef>
                <a:spcPts val="0"/>
              </a:spcBef>
              <a:spcAft>
                <a:spcPts val="0"/>
              </a:spcAft>
              <a:buClr>
                <a:srgbClr val="0C75A8"/>
              </a:buClr>
              <a:buSzPct val="25000"/>
              <a:buFont typeface="Calibri"/>
              <a:buNone/>
            </a:pPr>
            <a:r>
              <a:rPr lang="ro-RO" sz="2600" b="1" i="0" u="none" strike="noStrike" cap="none" baseline="0" dirty="0">
                <a:solidFill>
                  <a:srgbClr val="0C75A8"/>
                </a:solidFill>
                <a:latin typeface="Calibri"/>
                <a:ea typeface="Calibri"/>
                <a:cs typeface="Calibri"/>
                <a:sym typeface="Calibri"/>
              </a:rPr>
              <a:t>Echipa RL </a:t>
            </a:r>
            <a:r>
              <a:rPr lang="ro-RO" sz="2600" b="1" i="0" u="none" strike="noStrike" cap="none" baseline="0" dirty="0" smtClean="0">
                <a:solidFill>
                  <a:srgbClr val="0C75A8"/>
                </a:solidFill>
                <a:latin typeface="Calibri"/>
                <a:ea typeface="Calibri"/>
                <a:cs typeface="Calibri"/>
                <a:sym typeface="Calibri"/>
              </a:rPr>
              <a:t>201</a:t>
            </a:r>
            <a:r>
              <a:rPr lang="en-US" sz="2600" b="1" i="0" u="none" strike="noStrike" cap="none" baseline="0" dirty="0" smtClean="0">
                <a:solidFill>
                  <a:srgbClr val="0C75A8"/>
                </a:solidFill>
                <a:latin typeface="Calibri"/>
                <a:ea typeface="Calibri"/>
                <a:cs typeface="Calibri"/>
                <a:sym typeface="Calibri"/>
              </a:rPr>
              <a:t>4</a:t>
            </a:r>
            <a:endParaRPr lang="ro-RO" sz="2600" b="1" i="0" u="none" strike="noStrike" cap="none" baseline="0" dirty="0">
              <a:solidFill>
                <a:srgbClr val="0C75A8"/>
              </a:solidFill>
              <a:latin typeface="Calibri"/>
              <a:ea typeface="Calibri"/>
              <a:cs typeface="Calibri"/>
              <a:sym typeface="Calibri"/>
            </a:endParaRPr>
          </a:p>
        </p:txBody>
      </p:sp>
      <p:sp>
        <p:nvSpPr>
          <p:cNvPr id="171" name="Shape 171"/>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
        <p:nvSpPr>
          <p:cNvPr id="172" name="Shape 172"/>
          <p:cNvSpPr txBox="1">
            <a:spLocks noGrp="1"/>
          </p:cNvSpPr>
          <p:nvPr>
            <p:ph type="body" idx="2"/>
          </p:nvPr>
        </p:nvSpPr>
        <p:spPr>
          <a:xfrm>
            <a:off x="4087812" y="1951037"/>
            <a:ext cx="3287711" cy="357188"/>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Nicolae Ţăpuş</a:t>
            </a:r>
          </a:p>
        </p:txBody>
      </p:sp>
      <p:sp>
        <p:nvSpPr>
          <p:cNvPr id="173" name="Shape 173"/>
          <p:cNvSpPr txBox="1">
            <a:spLocks noGrp="1"/>
          </p:cNvSpPr>
          <p:nvPr>
            <p:ph type="body" idx="3"/>
          </p:nvPr>
        </p:nvSpPr>
        <p:spPr>
          <a:xfrm>
            <a:off x="4986337" y="2357437"/>
            <a:ext cx="2389186" cy="1236663"/>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Titular curs pentru seria CA</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Email: </a:t>
            </a:r>
            <a:r>
              <a:rPr lang="ro-RO" sz="1200" b="1" i="0" u="sng" strike="noStrike" cap="none" baseline="0">
                <a:solidFill>
                  <a:schemeClr val="hlink"/>
                </a:solidFill>
                <a:latin typeface="Calibri"/>
                <a:ea typeface="Calibri"/>
                <a:cs typeface="Calibri"/>
                <a:sym typeface="Calibri"/>
                <a:hlinkClick r:id="rId4"/>
              </a:rPr>
              <a:t>nicolae.tapus@cs.pub.ro</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Domenii de interes: rețele de calculatoare, sisteme distribuite,  sisteme incorporate</a:t>
            </a:r>
          </a:p>
        </p:txBody>
      </p:sp>
      <p:sp>
        <p:nvSpPr>
          <p:cNvPr id="174" name="Shape 174"/>
          <p:cNvSpPr/>
          <p:nvPr/>
        </p:nvSpPr>
        <p:spPr>
          <a:xfrm>
            <a:off x="4087812" y="2317750"/>
            <a:ext cx="898525" cy="838199"/>
          </a:xfrm>
          <a:prstGeom prst="rect">
            <a:avLst/>
          </a:prstGeom>
          <a:blipFill>
            <a:blip r:embed="rId5"/>
            <a:stretch>
              <a:fillRect/>
            </a:stretch>
          </a:blipFill>
        </p:spPr>
      </p:sp>
      <p:sp>
        <p:nvSpPr>
          <p:cNvPr id="175" name="Shape 175"/>
          <p:cNvSpPr txBox="1">
            <a:spLocks noGrp="1"/>
          </p:cNvSpPr>
          <p:nvPr>
            <p:ph type="body" idx="4"/>
          </p:nvPr>
        </p:nvSpPr>
        <p:spPr>
          <a:xfrm>
            <a:off x="4073525" y="5456239"/>
            <a:ext cx="3286124"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Răzvan Rughiniş</a:t>
            </a:r>
          </a:p>
          <a:p>
            <a:endParaRPr lang="ro-RO" sz="2200" b="1" i="0" u="none" strike="noStrike" cap="none" baseline="0">
              <a:solidFill>
                <a:srgbClr val="0C75A8"/>
              </a:solidFill>
              <a:latin typeface="Calibri"/>
              <a:ea typeface="Calibri"/>
              <a:cs typeface="Calibri"/>
              <a:sym typeface="Calibri"/>
            </a:endParaRPr>
          </a:p>
        </p:txBody>
      </p:sp>
      <p:sp>
        <p:nvSpPr>
          <p:cNvPr id="176" name="Shape 176"/>
          <p:cNvSpPr txBox="1">
            <a:spLocks noGrp="1"/>
          </p:cNvSpPr>
          <p:nvPr>
            <p:ph type="body" idx="5"/>
          </p:nvPr>
        </p:nvSpPr>
        <p:spPr>
          <a:xfrm>
            <a:off x="4970462" y="5862639"/>
            <a:ext cx="2389186"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Titular curs pentru </a:t>
            </a:r>
            <a:r>
              <a:rPr lang="ro-RO" sz="1200" b="1" i="0" u="none" strike="noStrike" cap="none" baseline="0" dirty="0" smtClean="0">
                <a:solidFill>
                  <a:schemeClr val="dk1"/>
                </a:solidFill>
                <a:latin typeface="Calibri"/>
                <a:ea typeface="Calibri"/>
                <a:cs typeface="Calibri"/>
                <a:sym typeface="Calibri"/>
              </a:rPr>
              <a:t>seri</a:t>
            </a:r>
            <a:r>
              <a:rPr lang="en-US" sz="1200" b="1" i="0" u="none" strike="noStrike" cap="none" baseline="0" dirty="0" smtClean="0">
                <a:solidFill>
                  <a:schemeClr val="dk1"/>
                </a:solidFill>
                <a:latin typeface="Calibri"/>
                <a:ea typeface="Calibri"/>
                <a:cs typeface="Calibri"/>
                <a:sym typeface="Calibri"/>
              </a:rPr>
              <a:t>a</a:t>
            </a:r>
            <a:r>
              <a:rPr lang="ro-RO" sz="1200" b="1" i="0" u="none" strike="noStrike" cap="none" baseline="0" dirty="0" smtClean="0">
                <a:solidFill>
                  <a:schemeClr val="dk1"/>
                </a:solidFill>
                <a:latin typeface="Calibri"/>
                <a:ea typeface="Calibri"/>
                <a:cs typeface="Calibri"/>
                <a:sym typeface="Calibri"/>
              </a:rPr>
              <a:t> </a:t>
            </a:r>
            <a:r>
              <a:rPr lang="ro-RO" sz="1200" b="1" i="0" u="none" strike="noStrike" cap="none" baseline="0" dirty="0">
                <a:solidFill>
                  <a:schemeClr val="dk1"/>
                </a:solidFill>
                <a:latin typeface="Calibri"/>
                <a:ea typeface="Calibri"/>
                <a:cs typeface="Calibri"/>
                <a:sym typeface="Calibri"/>
              </a:rPr>
              <a:t>CC</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ro-RO" sz="1200" b="1" i="0" u="sng" strike="noStrike" cap="none" baseline="0" dirty="0">
                <a:solidFill>
                  <a:schemeClr val="hlink"/>
                </a:solidFill>
                <a:latin typeface="Calibri"/>
                <a:ea typeface="Calibri"/>
                <a:cs typeface="Calibri"/>
                <a:sym typeface="Calibri"/>
                <a:hlinkClick r:id="rId6"/>
              </a:rPr>
              <a:t>razvan.rughinis@cs.pub.ro</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Domenii de interes: rețele de comunicație, rețele de senzori wireless, sisteme de operare</a:t>
            </a:r>
          </a:p>
        </p:txBody>
      </p:sp>
      <p:sp>
        <p:nvSpPr>
          <p:cNvPr id="177" name="Shape 177"/>
          <p:cNvSpPr/>
          <p:nvPr/>
        </p:nvSpPr>
        <p:spPr>
          <a:xfrm>
            <a:off x="4073525" y="5822952"/>
            <a:ext cx="896937" cy="838199"/>
          </a:xfrm>
          <a:prstGeom prst="rect">
            <a:avLst/>
          </a:prstGeom>
          <a:blipFill>
            <a:blip r:embed="rId7"/>
            <a:stretch>
              <a:fillRect/>
            </a:stretch>
          </a:blipFill>
        </p:spPr>
      </p:sp>
      <p:sp>
        <p:nvSpPr>
          <p:cNvPr id="178" name="Shape 178"/>
          <p:cNvSpPr/>
          <p:nvPr/>
        </p:nvSpPr>
        <p:spPr>
          <a:xfrm>
            <a:off x="973137" y="7156450"/>
            <a:ext cx="5614986" cy="2827338"/>
          </a:xfrm>
          <a:prstGeom prst="rect">
            <a:avLst/>
          </a:prstGeom>
          <a:blipFill>
            <a:blip r:embed="rId8"/>
            <a:stretch>
              <a:fillRect/>
            </a:stretch>
          </a:blipFill>
        </p:spPr>
      </p:sp>
      <p:cxnSp>
        <p:nvCxnSpPr>
          <p:cNvPr id="12" name="Shape 40"/>
          <p:cNvCxnSpPr/>
          <p:nvPr/>
        </p:nvCxnSpPr>
        <p:spPr>
          <a:xfrm rot="10800000">
            <a:off x="4986338" y="2328862"/>
            <a:ext cx="2389186" cy="0"/>
          </a:xfrm>
          <a:prstGeom prst="straightConnector1">
            <a:avLst/>
          </a:prstGeom>
          <a:noFill/>
          <a:ln w="25400" cap="flat">
            <a:solidFill>
              <a:srgbClr val="0C75A8"/>
            </a:solidFill>
            <a:prstDash val="solid"/>
            <a:round/>
            <a:headEnd type="none" w="med" len="med"/>
            <a:tailEnd type="none" w="med" len="med"/>
          </a:ln>
        </p:spPr>
      </p:cxnSp>
      <p:cxnSp>
        <p:nvCxnSpPr>
          <p:cNvPr id="13" name="Shape 41"/>
          <p:cNvCxnSpPr/>
          <p:nvPr/>
        </p:nvCxnSpPr>
        <p:spPr>
          <a:xfrm rot="10800000">
            <a:off x="4970463" y="5834064"/>
            <a:ext cx="2389186" cy="0"/>
          </a:xfrm>
          <a:prstGeom prst="straightConnector1">
            <a:avLst/>
          </a:prstGeom>
          <a:noFill/>
          <a:ln w="25400" cap="flat">
            <a:solidFill>
              <a:srgbClr val="0C75A8"/>
            </a:solidFill>
            <a:prstDash val="solid"/>
            <a:round/>
            <a:headEnd type="none" w="med" len="med"/>
            <a:tailEnd type="none" w="med" len="med"/>
          </a:ln>
        </p:spPr>
      </p:cxnSp>
      <p:sp>
        <p:nvSpPr>
          <p:cNvPr id="14" name="Shape 172"/>
          <p:cNvSpPr txBox="1">
            <a:spLocks noGrp="1"/>
          </p:cNvSpPr>
          <p:nvPr>
            <p:ph type="body" idx="2"/>
          </p:nvPr>
        </p:nvSpPr>
        <p:spPr>
          <a:xfrm>
            <a:off x="4087813" y="3746500"/>
            <a:ext cx="3287711" cy="357188"/>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en-US" sz="2200" b="1" dirty="0" smtClean="0">
                <a:solidFill>
                  <a:srgbClr val="0C75A8"/>
                </a:solidFill>
              </a:rPr>
              <a:t>Mihai </a:t>
            </a:r>
            <a:r>
              <a:rPr lang="en-US" sz="2200" b="1" dirty="0" err="1" smtClean="0">
                <a:solidFill>
                  <a:srgbClr val="0C75A8"/>
                </a:solidFill>
              </a:rPr>
              <a:t>Bucicoiu</a:t>
            </a:r>
            <a:endParaRPr lang="ro-RO" sz="2200" b="1" i="0" u="none" strike="noStrike" cap="none" baseline="0" dirty="0">
              <a:solidFill>
                <a:srgbClr val="0C75A8"/>
              </a:solidFill>
              <a:latin typeface="Calibri"/>
              <a:ea typeface="Calibri"/>
              <a:cs typeface="Calibri"/>
              <a:sym typeface="Calibri"/>
            </a:endParaRPr>
          </a:p>
        </p:txBody>
      </p:sp>
      <p:sp>
        <p:nvSpPr>
          <p:cNvPr id="15" name="Shape 173"/>
          <p:cNvSpPr txBox="1">
            <a:spLocks noGrp="1"/>
          </p:cNvSpPr>
          <p:nvPr>
            <p:ph type="body" idx="3"/>
          </p:nvPr>
        </p:nvSpPr>
        <p:spPr>
          <a:xfrm>
            <a:off x="4986338" y="4152900"/>
            <a:ext cx="2389186" cy="1236663"/>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Titular curs pentru seria </a:t>
            </a:r>
            <a:r>
              <a:rPr lang="ro-RO" sz="1200" b="1" i="0" u="none" strike="noStrike" cap="none" baseline="0" dirty="0" smtClean="0">
                <a:solidFill>
                  <a:schemeClr val="dk1"/>
                </a:solidFill>
                <a:latin typeface="Calibri"/>
                <a:ea typeface="Calibri"/>
                <a:cs typeface="Calibri"/>
                <a:sym typeface="Calibri"/>
              </a:rPr>
              <a:t>C</a:t>
            </a:r>
            <a:r>
              <a:rPr lang="en-US" sz="1200" b="1" i="0" u="none" strike="noStrike" cap="none" baseline="0" dirty="0" smtClean="0">
                <a:solidFill>
                  <a:schemeClr val="dk1"/>
                </a:solidFill>
                <a:latin typeface="Calibri"/>
                <a:ea typeface="Calibri"/>
                <a:cs typeface="Calibri"/>
                <a:sym typeface="Calibri"/>
              </a:rPr>
              <a:t>B</a:t>
            </a:r>
            <a:endParaRPr lang="ro-RO" sz="1200" b="1" i="0" u="none" strike="noStrike" cap="none" baseline="0" dirty="0">
              <a:solidFill>
                <a:schemeClr val="dk1"/>
              </a:solidFill>
              <a:latin typeface="Calibri"/>
              <a:ea typeface="Calibri"/>
              <a:cs typeface="Calibri"/>
              <a:sym typeface="Calibri"/>
            </a:endParaRP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en-US" sz="1200" b="1" i="0" u="sng" strike="noStrike" cap="none" baseline="0" dirty="0" smtClean="0">
                <a:solidFill>
                  <a:schemeClr val="hlink"/>
                </a:solidFill>
                <a:latin typeface="Calibri"/>
                <a:ea typeface="Calibri"/>
                <a:cs typeface="Calibri"/>
                <a:sym typeface="Calibri"/>
                <a:hlinkClick r:id="rId9"/>
              </a:rPr>
              <a:t>mihai.bucicoiu@cs.pub.ro</a:t>
            </a:r>
            <a:endParaRPr lang="ro-RO" sz="1200" b="1" i="0" u="sng" strike="noStrike" cap="none" baseline="0" dirty="0">
              <a:solidFill>
                <a:schemeClr val="hlink"/>
              </a:solidFill>
              <a:latin typeface="Calibri"/>
              <a:ea typeface="Calibri"/>
              <a:cs typeface="Calibri"/>
              <a:sym typeface="Calibri"/>
              <a:hlinkClick r:id="rId4"/>
            </a:endParaRPr>
          </a:p>
          <a:p>
            <a:pPr lvl="0" algn="l">
              <a:spcBef>
                <a:spcPts val="300"/>
              </a:spcBef>
              <a:spcAft>
                <a:spcPts val="300"/>
              </a:spcAft>
              <a:buClr>
                <a:schemeClr val="dk1"/>
              </a:buClr>
              <a:buSzPct val="25000"/>
            </a:pPr>
            <a:r>
              <a:rPr lang="ro-RO" sz="1200" b="1" i="0" u="none" strike="noStrike" cap="none" baseline="0" dirty="0">
                <a:solidFill>
                  <a:schemeClr val="dk1"/>
                </a:solidFill>
                <a:latin typeface="Calibri"/>
                <a:ea typeface="Calibri"/>
                <a:cs typeface="Calibri"/>
                <a:sym typeface="Calibri"/>
              </a:rPr>
              <a:t>Domenii de interes: </a:t>
            </a:r>
            <a:r>
              <a:rPr lang="ro-RO" sz="1200" dirty="0">
                <a:solidFill>
                  <a:schemeClr val="dk1"/>
                </a:solidFill>
              </a:rPr>
              <a:t>routing and switching, securitatea rețelelor, rețelistică într-un sistem Windows</a:t>
            </a:r>
            <a:endParaRPr lang="ro-RO" sz="1200" b="1" i="0" u="none" strike="noStrike" cap="none" baseline="0" dirty="0">
              <a:solidFill>
                <a:schemeClr val="dk1"/>
              </a:solidFill>
              <a:latin typeface="Calibri"/>
              <a:ea typeface="Calibri"/>
              <a:cs typeface="Calibri"/>
              <a:sym typeface="Calibri"/>
            </a:endParaRPr>
          </a:p>
        </p:txBody>
      </p:sp>
      <p:cxnSp>
        <p:nvCxnSpPr>
          <p:cNvPr id="17" name="Shape 40"/>
          <p:cNvCxnSpPr/>
          <p:nvPr/>
        </p:nvCxnSpPr>
        <p:spPr>
          <a:xfrm rot="10800000">
            <a:off x="4986339" y="4124325"/>
            <a:ext cx="2389186" cy="0"/>
          </a:xfrm>
          <a:prstGeom prst="straightConnector1">
            <a:avLst/>
          </a:prstGeom>
          <a:noFill/>
          <a:ln w="25400" cap="flat">
            <a:solidFill>
              <a:srgbClr val="0C75A8"/>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7018338" y="10123488"/>
            <a:ext cx="330200" cy="569912"/>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ro-RO"/>
              <a:t> </a:t>
            </a:r>
          </a:p>
        </p:txBody>
      </p:sp>
      <p:sp>
        <p:nvSpPr>
          <p:cNvPr id="184" name="Shape 184"/>
          <p:cNvSpPr txBox="1">
            <a:spLocks noGrp="1"/>
          </p:cNvSpPr>
          <p:nvPr>
            <p:ph type="body" idx="1"/>
          </p:nvPr>
        </p:nvSpPr>
        <p:spPr>
          <a:xfrm>
            <a:off x="4035425" y="1403350"/>
            <a:ext cx="3287713" cy="357188"/>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Răzvan Deaconescu</a:t>
            </a:r>
          </a:p>
        </p:txBody>
      </p:sp>
      <p:sp>
        <p:nvSpPr>
          <p:cNvPr id="185" name="Shape 185"/>
          <p:cNvSpPr txBox="1">
            <a:spLocks noGrp="1"/>
          </p:cNvSpPr>
          <p:nvPr>
            <p:ph type="body" idx="2"/>
          </p:nvPr>
        </p:nvSpPr>
        <p:spPr>
          <a:xfrm>
            <a:off x="4932362" y="1809750"/>
            <a:ext cx="2628899" cy="1236663"/>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Asistent</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Email: </a:t>
            </a:r>
            <a:r>
              <a:rPr lang="ro-RO" sz="1100" b="1" i="0" u="sng" strike="noStrike" cap="none" baseline="0">
                <a:solidFill>
                  <a:schemeClr val="hlink"/>
                </a:solidFill>
                <a:latin typeface="Calibri"/>
                <a:ea typeface="Calibri"/>
                <a:cs typeface="Calibri"/>
                <a:sym typeface="Calibri"/>
                <a:hlinkClick r:id="rId3"/>
              </a:rPr>
              <a:t>razvan.deaconescu@cs.pub.ro</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Domenii de interes: sisteme de operare, servicii de rețea,      free/open-source software</a:t>
            </a:r>
          </a:p>
        </p:txBody>
      </p:sp>
      <p:sp>
        <p:nvSpPr>
          <p:cNvPr id="186" name="Shape 186"/>
          <p:cNvSpPr txBox="1">
            <a:spLocks noGrp="1"/>
          </p:cNvSpPr>
          <p:nvPr>
            <p:ph type="body" idx="3"/>
          </p:nvPr>
        </p:nvSpPr>
        <p:spPr>
          <a:xfrm>
            <a:off x="4035425" y="3557587"/>
            <a:ext cx="3287713"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Vlad Popescu</a:t>
            </a:r>
          </a:p>
        </p:txBody>
      </p:sp>
      <p:sp>
        <p:nvSpPr>
          <p:cNvPr id="187" name="Shape 187"/>
          <p:cNvSpPr txBox="1">
            <a:spLocks noGrp="1"/>
          </p:cNvSpPr>
          <p:nvPr>
            <p:ph type="body" idx="4"/>
          </p:nvPr>
        </p:nvSpPr>
        <p:spPr>
          <a:xfrm>
            <a:off x="4932362" y="3963987"/>
            <a:ext cx="2520949"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Asistent asociat</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Email: </a:t>
            </a:r>
            <a:r>
              <a:rPr lang="ro-RO" sz="1200" b="1" i="0" u="sng" strike="noStrike" cap="none" baseline="0">
                <a:solidFill>
                  <a:schemeClr val="hlink"/>
                </a:solidFill>
                <a:latin typeface="Calibri"/>
                <a:ea typeface="Calibri"/>
                <a:cs typeface="Calibri"/>
                <a:sym typeface="Calibri"/>
                <a:hlinkClick r:id="rId4"/>
              </a:rPr>
              <a:t>vladtp91@gmail.com</a:t>
            </a:r>
          </a:p>
          <a:p>
            <a:pPr marL="0" marR="0" lvl="0" indent="0" algn="l" rtl="0">
              <a:spcBef>
                <a:spcPts val="300"/>
              </a:spcBef>
              <a:spcAft>
                <a:spcPts val="300"/>
              </a:spcAft>
              <a:buClr>
                <a:schemeClr val="dk1"/>
              </a:buClr>
              <a:buSzPct val="25000"/>
              <a:buFont typeface="Calibri"/>
              <a:buNone/>
            </a:pPr>
            <a:r>
              <a:rPr lang="ro-RO" sz="1200" b="1" i="0" u="none" strike="noStrike" cap="none" baseline="0">
                <a:solidFill>
                  <a:schemeClr val="dk1"/>
                </a:solidFill>
                <a:latin typeface="Calibri"/>
                <a:ea typeface="Calibri"/>
                <a:cs typeface="Calibri"/>
                <a:sym typeface="Calibri"/>
              </a:rPr>
              <a:t>Domenii de interes: video games, TV shows, Lord of the Rings fanatic, sports</a:t>
            </a:r>
          </a:p>
        </p:txBody>
      </p:sp>
      <p:sp>
        <p:nvSpPr>
          <p:cNvPr id="196" name="Shape 196"/>
          <p:cNvSpPr txBox="1">
            <a:spLocks noGrp="1"/>
          </p:cNvSpPr>
          <p:nvPr>
            <p:ph type="body" idx="16"/>
          </p:nvPr>
        </p:nvSpPr>
        <p:spPr>
          <a:xfrm>
            <a:off x="384175" y="5675312"/>
            <a:ext cx="3286124"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Mihai Carabaș</a:t>
            </a:r>
          </a:p>
        </p:txBody>
      </p:sp>
      <p:sp>
        <p:nvSpPr>
          <p:cNvPr id="197" name="Shape 197"/>
          <p:cNvSpPr txBox="1">
            <a:spLocks noGrp="1"/>
          </p:cNvSpPr>
          <p:nvPr>
            <p:ph type="body" idx="17"/>
          </p:nvPr>
        </p:nvSpPr>
        <p:spPr>
          <a:xfrm>
            <a:off x="1281112" y="6081712"/>
            <a:ext cx="2389186"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smtClean="0">
                <a:solidFill>
                  <a:schemeClr val="dk1"/>
                </a:solidFill>
                <a:latin typeface="Calibri"/>
                <a:ea typeface="Calibri"/>
                <a:cs typeface="Calibri"/>
                <a:sym typeface="Calibri"/>
              </a:rPr>
              <a:t>Asistent</a:t>
            </a:r>
            <a:endParaRPr lang="ro-RO" sz="1200" b="1" i="0" u="none" strike="noStrike" cap="none" baseline="0" dirty="0">
              <a:solidFill>
                <a:schemeClr val="dk1"/>
              </a:solidFill>
              <a:latin typeface="Calibri"/>
              <a:ea typeface="Calibri"/>
              <a:cs typeface="Calibri"/>
              <a:sym typeface="Calibri"/>
            </a:endParaRP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ro-RO" sz="1200" b="1" i="0" u="sng" strike="noStrike" cap="none" baseline="0" dirty="0" smtClean="0">
                <a:solidFill>
                  <a:schemeClr val="hlink"/>
                </a:solidFill>
                <a:latin typeface="Calibri"/>
                <a:ea typeface="Calibri"/>
                <a:cs typeface="Calibri"/>
                <a:sym typeface="Calibri"/>
                <a:hlinkClick r:id="rId5"/>
              </a:rPr>
              <a:t>mihai.carabas@cs.pub.ro</a:t>
            </a:r>
            <a:endParaRPr lang="ro-RO" sz="1200" b="1" i="0" u="sng" strike="noStrike" cap="none" baseline="0" dirty="0">
              <a:solidFill>
                <a:schemeClr val="hlink"/>
              </a:solidFill>
              <a:latin typeface="Calibri"/>
              <a:ea typeface="Calibri"/>
              <a:cs typeface="Calibri"/>
              <a:sym typeface="Calibri"/>
              <a:hlinkClick r:id="rId6"/>
            </a:endParaRP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Domenii de interes: rețelistică, sisteme de operare, tenis, ski</a:t>
            </a:r>
          </a:p>
        </p:txBody>
      </p:sp>
      <p:sp>
        <p:nvSpPr>
          <p:cNvPr id="198" name="Shape 198"/>
          <p:cNvSpPr txBox="1">
            <a:spLocks noGrp="1"/>
          </p:cNvSpPr>
          <p:nvPr>
            <p:ph type="body" idx="18"/>
          </p:nvPr>
        </p:nvSpPr>
        <p:spPr>
          <a:xfrm>
            <a:off x="384175" y="3557587"/>
            <a:ext cx="3286124" cy="357187"/>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Laurențiu-Dragoș Foianu</a:t>
            </a:r>
          </a:p>
        </p:txBody>
      </p:sp>
      <p:sp>
        <p:nvSpPr>
          <p:cNvPr id="199" name="Shape 199"/>
          <p:cNvSpPr txBox="1">
            <a:spLocks noGrp="1"/>
          </p:cNvSpPr>
          <p:nvPr>
            <p:ph type="body" idx="19"/>
          </p:nvPr>
        </p:nvSpPr>
        <p:spPr>
          <a:xfrm>
            <a:off x="1281112" y="3963987"/>
            <a:ext cx="2608261" cy="1236661"/>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Asistent asociat</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ro-RO" sz="1200" b="1" i="0" u="sng" strike="noStrike" cap="none" baseline="0" dirty="0">
                <a:solidFill>
                  <a:schemeClr val="hlink"/>
                </a:solidFill>
                <a:latin typeface="Calibri"/>
                <a:ea typeface="Calibri"/>
                <a:cs typeface="Calibri"/>
                <a:sym typeface="Calibri"/>
                <a:hlinkClick r:id="rId7"/>
              </a:rPr>
              <a:t>dragos.foianu@gmail.com</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Domenii de interes: rețelistică, sisteme de operare</a:t>
            </a:r>
          </a:p>
        </p:txBody>
      </p:sp>
      <p:sp>
        <p:nvSpPr>
          <p:cNvPr id="201" name="Shape 201"/>
          <p:cNvSpPr/>
          <p:nvPr/>
        </p:nvSpPr>
        <p:spPr>
          <a:xfrm>
            <a:off x="384175" y="6042025"/>
            <a:ext cx="896937" cy="838199"/>
          </a:xfrm>
          <a:prstGeom prst="rect">
            <a:avLst/>
          </a:prstGeom>
          <a:blipFill>
            <a:blip r:embed="rId8"/>
            <a:stretch>
              <a:fillRect/>
            </a:stretch>
          </a:blipFill>
        </p:spPr>
      </p:sp>
      <p:sp>
        <p:nvSpPr>
          <p:cNvPr id="203" name="Shape 203"/>
          <p:cNvSpPr/>
          <p:nvPr/>
        </p:nvSpPr>
        <p:spPr>
          <a:xfrm>
            <a:off x="4032250" y="1768475"/>
            <a:ext cx="896937" cy="838199"/>
          </a:xfrm>
          <a:prstGeom prst="rect">
            <a:avLst/>
          </a:prstGeom>
          <a:blipFill>
            <a:blip r:embed="rId9"/>
            <a:stretch>
              <a:fillRect/>
            </a:stretch>
          </a:blipFill>
        </p:spPr>
      </p:sp>
      <p:sp>
        <p:nvSpPr>
          <p:cNvPr id="205" name="Shape 205"/>
          <p:cNvSpPr/>
          <p:nvPr/>
        </p:nvSpPr>
        <p:spPr>
          <a:xfrm>
            <a:off x="4035425" y="3924300"/>
            <a:ext cx="896937" cy="838199"/>
          </a:xfrm>
          <a:prstGeom prst="rect">
            <a:avLst/>
          </a:prstGeom>
          <a:blipFill>
            <a:blip r:embed="rId10"/>
            <a:stretch>
              <a:fillRect/>
            </a:stretch>
          </a:blipFill>
        </p:spPr>
      </p:sp>
      <p:sp>
        <p:nvSpPr>
          <p:cNvPr id="206" name="Shape 206"/>
          <p:cNvSpPr/>
          <p:nvPr/>
        </p:nvSpPr>
        <p:spPr>
          <a:xfrm>
            <a:off x="384175" y="3924300"/>
            <a:ext cx="896938" cy="838199"/>
          </a:xfrm>
          <a:prstGeom prst="rect">
            <a:avLst/>
          </a:prstGeom>
          <a:blipFill>
            <a:blip r:embed="rId11"/>
            <a:stretch>
              <a:fillRect/>
            </a:stretch>
          </a:blipFill>
        </p:spPr>
      </p:sp>
      <p:sp>
        <p:nvSpPr>
          <p:cNvPr id="37" name="Shape 219"/>
          <p:cNvSpPr txBox="1">
            <a:spLocks noGrp="1"/>
          </p:cNvSpPr>
          <p:nvPr>
            <p:ph type="body" idx="7"/>
          </p:nvPr>
        </p:nvSpPr>
        <p:spPr>
          <a:xfrm>
            <a:off x="382587" y="1403350"/>
            <a:ext cx="3287711" cy="357188"/>
          </a:xfrm>
          <a:prstGeom prst="rect">
            <a:avLst/>
          </a:prstGeom>
          <a:noFill/>
          <a:ln>
            <a:noFill/>
          </a:ln>
        </p:spPr>
        <p:txBody>
          <a:bodyPr lIns="0" tIns="0" rIns="0" bIns="0" anchor="t" anchorCtr="0">
            <a:noAutofit/>
          </a:bodyPr>
          <a:lstStyle/>
          <a:p>
            <a:pPr marL="0" marR="0" lvl="0" indent="0" algn="just" rtl="0">
              <a:spcBef>
                <a:spcPts val="0"/>
              </a:spcBef>
              <a:spcAft>
                <a:spcPts val="0"/>
              </a:spcAft>
              <a:buClr>
                <a:srgbClr val="0C75A8"/>
              </a:buClr>
              <a:buSzPct val="25000"/>
              <a:buFont typeface="Calibri"/>
              <a:buNone/>
            </a:pPr>
            <a:r>
              <a:rPr lang="ro-RO" sz="2200" b="1" i="0" u="none" strike="noStrike" cap="none" baseline="0">
                <a:solidFill>
                  <a:srgbClr val="0C75A8"/>
                </a:solidFill>
                <a:latin typeface="Calibri"/>
                <a:ea typeface="Calibri"/>
                <a:cs typeface="Calibri"/>
                <a:sym typeface="Calibri"/>
              </a:rPr>
              <a:t>Laura Gheorghe</a:t>
            </a:r>
          </a:p>
        </p:txBody>
      </p:sp>
      <p:sp>
        <p:nvSpPr>
          <p:cNvPr id="38" name="Shape 220"/>
          <p:cNvSpPr txBox="1">
            <a:spLocks noGrp="1"/>
          </p:cNvSpPr>
          <p:nvPr>
            <p:ph type="body" idx="8"/>
          </p:nvPr>
        </p:nvSpPr>
        <p:spPr>
          <a:xfrm>
            <a:off x="1279525" y="1809750"/>
            <a:ext cx="2390775" cy="1236663"/>
          </a:xfrm>
          <a:prstGeom prst="rect">
            <a:avLst/>
          </a:prstGeom>
          <a:noFill/>
          <a:ln>
            <a:noFill/>
          </a:ln>
        </p:spPr>
        <p:txBody>
          <a:bodyPr lIns="72000" tIns="49775" rIns="72000" bIns="49775" anchor="t" anchorCtr="0">
            <a:noAutofit/>
          </a:bodyPr>
          <a:lstStyle/>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Asistent</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Email: </a:t>
            </a:r>
            <a:r>
              <a:rPr lang="ro-RO" sz="1200" b="1" i="0" u="sng" strike="noStrike" cap="none" baseline="0" dirty="0">
                <a:solidFill>
                  <a:schemeClr val="hlink"/>
                </a:solidFill>
                <a:latin typeface="Calibri"/>
                <a:ea typeface="Calibri"/>
                <a:cs typeface="Calibri"/>
                <a:sym typeface="Calibri"/>
                <a:hlinkClick r:id="rId12"/>
              </a:rPr>
              <a:t>laura.gheorghe@cs.pub.ro</a:t>
            </a:r>
            <a:r>
              <a:rPr lang="ro-RO" sz="1200" b="1" i="0" u="sng" strike="noStrike" cap="none" baseline="0" dirty="0">
                <a:solidFill>
                  <a:schemeClr val="dk1"/>
                </a:solidFill>
                <a:latin typeface="Calibri"/>
                <a:ea typeface="Calibri"/>
                <a:cs typeface="Calibri"/>
                <a:sym typeface="Calibri"/>
              </a:rPr>
              <a:t> </a:t>
            </a:r>
          </a:p>
          <a:p>
            <a:pPr marL="0" marR="0" lvl="0" indent="0" algn="l" rtl="0">
              <a:spcBef>
                <a:spcPts val="300"/>
              </a:spcBef>
              <a:spcAft>
                <a:spcPts val="300"/>
              </a:spcAft>
              <a:buClr>
                <a:schemeClr val="dk1"/>
              </a:buClr>
              <a:buSzPct val="25000"/>
              <a:buFont typeface="Calibri"/>
              <a:buNone/>
            </a:pPr>
            <a:r>
              <a:rPr lang="ro-RO" sz="1200" b="1" i="0" u="none" strike="noStrike" cap="none" baseline="0" dirty="0">
                <a:solidFill>
                  <a:schemeClr val="dk1"/>
                </a:solidFill>
                <a:latin typeface="Calibri"/>
                <a:ea typeface="Calibri"/>
                <a:cs typeface="Calibri"/>
                <a:sym typeface="Calibri"/>
              </a:rPr>
              <a:t>Domenii de interes: </a:t>
            </a:r>
            <a:r>
              <a:rPr lang="ro-RO" sz="1200" b="1" i="0" u="none" strike="noStrike" cap="none" baseline="0" dirty="0" smtClean="0">
                <a:solidFill>
                  <a:schemeClr val="dk1"/>
                </a:solidFill>
                <a:latin typeface="Calibri"/>
                <a:ea typeface="Calibri"/>
                <a:cs typeface="Calibri"/>
                <a:sym typeface="Calibri"/>
              </a:rPr>
              <a:t>securitate,</a:t>
            </a:r>
            <a:r>
              <a:rPr lang="ro-RO" sz="1200" b="1" i="0" u="none" strike="noStrike" cap="none" dirty="0" smtClean="0">
                <a:solidFill>
                  <a:schemeClr val="dk1"/>
                </a:solidFill>
                <a:latin typeface="Calibri"/>
                <a:ea typeface="Calibri"/>
                <a:cs typeface="Calibri"/>
                <a:sym typeface="Calibri"/>
              </a:rPr>
              <a:t> sisteme de operare, android</a:t>
            </a:r>
            <a:endParaRPr lang="ro-RO" sz="1200" b="1" i="0" u="none" strike="noStrike" cap="none" baseline="0" dirty="0">
              <a:solidFill>
                <a:schemeClr val="dk1"/>
              </a:solidFill>
              <a:latin typeface="Calibri"/>
              <a:ea typeface="Calibri"/>
              <a:cs typeface="Calibri"/>
              <a:sym typeface="Calibri"/>
            </a:endParaRPr>
          </a:p>
        </p:txBody>
      </p:sp>
      <p:sp>
        <p:nvSpPr>
          <p:cNvPr id="39" name="Shape 228"/>
          <p:cNvSpPr/>
          <p:nvPr/>
        </p:nvSpPr>
        <p:spPr>
          <a:xfrm>
            <a:off x="382587" y="1770063"/>
            <a:ext cx="896936" cy="838199"/>
          </a:xfrm>
          <a:prstGeom prst="rect">
            <a:avLst/>
          </a:prstGeom>
          <a:blipFill>
            <a:blip r:embed="rId13"/>
            <a:stretch>
              <a:fillRect/>
            </a:stretch>
          </a:blipFill>
        </p:spPr>
      </p:sp>
      <p:cxnSp>
        <p:nvCxnSpPr>
          <p:cNvPr id="40" name="Shape 57"/>
          <p:cNvCxnSpPr/>
          <p:nvPr/>
        </p:nvCxnSpPr>
        <p:spPr>
          <a:xfrm rot="10800000">
            <a:off x="4932363" y="1781175"/>
            <a:ext cx="2389186" cy="0"/>
          </a:xfrm>
          <a:prstGeom prst="straightConnector1">
            <a:avLst/>
          </a:prstGeom>
          <a:noFill/>
          <a:ln w="25400" cap="flat">
            <a:solidFill>
              <a:srgbClr val="0C75A8"/>
            </a:solidFill>
            <a:prstDash val="solid"/>
            <a:round/>
            <a:headEnd type="none" w="med" len="med"/>
            <a:tailEnd type="none" w="med" len="med"/>
          </a:ln>
        </p:spPr>
      </p:cxnSp>
      <p:cxnSp>
        <p:nvCxnSpPr>
          <p:cNvPr id="41" name="Shape 58"/>
          <p:cNvCxnSpPr/>
          <p:nvPr/>
        </p:nvCxnSpPr>
        <p:spPr>
          <a:xfrm rot="10800000">
            <a:off x="4932363" y="3935412"/>
            <a:ext cx="2389186" cy="0"/>
          </a:xfrm>
          <a:prstGeom prst="straightConnector1">
            <a:avLst/>
          </a:prstGeom>
          <a:noFill/>
          <a:ln w="25400" cap="flat">
            <a:solidFill>
              <a:srgbClr val="0C75A8"/>
            </a:solidFill>
            <a:prstDash val="solid"/>
            <a:round/>
            <a:headEnd type="none" w="med" len="med"/>
            <a:tailEnd type="none" w="med" len="med"/>
          </a:ln>
        </p:spPr>
      </p:cxnSp>
      <p:cxnSp>
        <p:nvCxnSpPr>
          <p:cNvPr id="44" name="Shape 61"/>
          <p:cNvCxnSpPr/>
          <p:nvPr/>
        </p:nvCxnSpPr>
        <p:spPr>
          <a:xfrm rot="10800000">
            <a:off x="1281113" y="1781175"/>
            <a:ext cx="2389186" cy="0"/>
          </a:xfrm>
          <a:prstGeom prst="straightConnector1">
            <a:avLst/>
          </a:prstGeom>
          <a:noFill/>
          <a:ln w="25400" cap="flat">
            <a:solidFill>
              <a:srgbClr val="0C75A8"/>
            </a:solidFill>
            <a:prstDash val="solid"/>
            <a:round/>
            <a:headEnd type="none" w="med" len="med"/>
            <a:tailEnd type="none" w="med" len="med"/>
          </a:ln>
        </p:spPr>
      </p:cxnSp>
      <p:cxnSp>
        <p:nvCxnSpPr>
          <p:cNvPr id="45" name="Shape 62"/>
          <p:cNvCxnSpPr/>
          <p:nvPr/>
        </p:nvCxnSpPr>
        <p:spPr>
          <a:xfrm rot="10800000">
            <a:off x="1281113" y="3935412"/>
            <a:ext cx="2389186" cy="0"/>
          </a:xfrm>
          <a:prstGeom prst="straightConnector1">
            <a:avLst/>
          </a:prstGeom>
          <a:noFill/>
          <a:ln w="25400" cap="flat">
            <a:solidFill>
              <a:srgbClr val="0C75A8"/>
            </a:solidFill>
            <a:prstDash val="solid"/>
            <a:round/>
            <a:headEnd type="none" w="med" len="med"/>
            <a:tailEnd type="none" w="med" len="med"/>
          </a:ln>
        </p:spPr>
      </p:cxnSp>
      <p:cxnSp>
        <p:nvCxnSpPr>
          <p:cNvPr id="46" name="Shape 63"/>
          <p:cNvCxnSpPr/>
          <p:nvPr/>
        </p:nvCxnSpPr>
        <p:spPr>
          <a:xfrm rot="10800000">
            <a:off x="1281113" y="6053137"/>
            <a:ext cx="2389186" cy="0"/>
          </a:xfrm>
          <a:prstGeom prst="straightConnector1">
            <a:avLst/>
          </a:prstGeom>
          <a:noFill/>
          <a:ln w="25400" cap="flat">
            <a:solidFill>
              <a:srgbClr val="0C75A8"/>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1397</Words>
  <Application>Microsoft Office PowerPoint</Application>
  <PresentationFormat>Custom</PresentationFormat>
  <Paragraphs>138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1</vt:lpstr>
      <vt:lpstr>PowerPoint Presentation</vt:lpstr>
      <vt:lpstr>2</vt:lpstr>
      <vt:lpstr>PowerPoint Presentation</vt:lpstr>
      <vt:lpstr>3</vt:lpstr>
      <vt:lpstr>4</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Sergiu</dc:creator>
  <cp:lastModifiedBy>Sergiu</cp:lastModifiedBy>
  <cp:revision>6</cp:revision>
  <dcterms:modified xsi:type="dcterms:W3CDTF">2014-10-07T08:45:01Z</dcterms:modified>
</cp:coreProperties>
</file>