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sldIdLst>
    <p:sldId id="258" r:id="rId2"/>
    <p:sldId id="339" r:id="rId3"/>
    <p:sldId id="261" r:id="rId4"/>
    <p:sldId id="325" r:id="rId5"/>
    <p:sldId id="266" r:id="rId6"/>
    <p:sldId id="267" r:id="rId7"/>
    <p:sldId id="268" r:id="rId8"/>
    <p:sldId id="257" r:id="rId9"/>
    <p:sldId id="326" r:id="rId10"/>
    <p:sldId id="270" r:id="rId11"/>
    <p:sldId id="271" r:id="rId12"/>
    <p:sldId id="273" r:id="rId13"/>
    <p:sldId id="274" r:id="rId14"/>
    <p:sldId id="277" r:id="rId15"/>
    <p:sldId id="281" r:id="rId16"/>
    <p:sldId id="280" r:id="rId17"/>
    <p:sldId id="282" r:id="rId18"/>
    <p:sldId id="283" r:id="rId19"/>
    <p:sldId id="275" r:id="rId20"/>
    <p:sldId id="284" r:id="rId21"/>
    <p:sldId id="286" r:id="rId22"/>
    <p:sldId id="293" r:id="rId23"/>
    <p:sldId id="340" r:id="rId24"/>
    <p:sldId id="285" r:id="rId25"/>
    <p:sldId id="288" r:id="rId26"/>
    <p:sldId id="287" r:id="rId27"/>
    <p:sldId id="300" r:id="rId28"/>
    <p:sldId id="320" r:id="rId29"/>
    <p:sldId id="291" r:id="rId30"/>
    <p:sldId id="313" r:id="rId31"/>
    <p:sldId id="327" r:id="rId32"/>
    <p:sldId id="305" r:id="rId33"/>
    <p:sldId id="292" r:id="rId34"/>
    <p:sldId id="289" r:id="rId35"/>
    <p:sldId id="290" r:id="rId36"/>
    <p:sldId id="304" r:id="rId37"/>
    <p:sldId id="307" r:id="rId38"/>
    <p:sldId id="309" r:id="rId39"/>
    <p:sldId id="314" r:id="rId40"/>
    <p:sldId id="321" r:id="rId41"/>
    <p:sldId id="328" r:id="rId42"/>
    <p:sldId id="310" r:id="rId43"/>
    <p:sldId id="329" r:id="rId44"/>
    <p:sldId id="306" r:id="rId45"/>
    <p:sldId id="330" r:id="rId46"/>
    <p:sldId id="308" r:id="rId47"/>
    <p:sldId id="311" r:id="rId48"/>
    <p:sldId id="312" r:id="rId49"/>
    <p:sldId id="323" r:id="rId50"/>
    <p:sldId id="322" r:id="rId51"/>
    <p:sldId id="318" r:id="rId52"/>
    <p:sldId id="276" r:id="rId53"/>
    <p:sldId id="317" r:id="rId54"/>
    <p:sldId id="316" r:id="rId55"/>
    <p:sldId id="319" r:id="rId56"/>
    <p:sldId id="331" r:id="rId57"/>
    <p:sldId id="332" r:id="rId58"/>
    <p:sldId id="334" r:id="rId59"/>
    <p:sldId id="335" r:id="rId60"/>
    <p:sldId id="279" r:id="rId61"/>
    <p:sldId id="336" r:id="rId62"/>
    <p:sldId id="337" r:id="rId63"/>
    <p:sldId id="324" r:id="rId64"/>
    <p:sldId id="338" r:id="rId65"/>
    <p:sldId id="333" r:id="rId6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rmina Camelia Georgescu" initials="CCG" lastIdx="1" clrIdx="0">
    <p:extLst>
      <p:ext uri="{19B8F6BF-5375-455C-9EA6-DF929625EA0E}">
        <p15:presenceInfo xmlns:p15="http://schemas.microsoft.com/office/powerpoint/2012/main" xmlns="" userId="Carmina Camelia Georgesc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E1AE"/>
    <a:srgbClr val="FFEAC1"/>
    <a:srgbClr val="FFE2A7"/>
    <a:srgbClr val="FF9B9B"/>
    <a:srgbClr val="FF6969"/>
    <a:srgbClr val="FFD961"/>
    <a:srgbClr val="FFFF8F"/>
    <a:srgbClr val="F4EDF9"/>
    <a:srgbClr val="DFC9EF"/>
    <a:srgbClr val="FFE38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7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461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EB22F-B207-4E6B-B0F4-FA50DB58FCC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28FA3-688E-4604-95D2-3E59B079042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328FA3-688E-4604-95D2-3E59B0790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14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7895A40-19A4-42D6-9D30-DBC1E80026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02F429C4-ABC9-46FC-818A-B5429CDE4A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352794" y="3388321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EF98E4-3709-4952-8F42-2305CCE34F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3923606" y="1637601"/>
            <a:ext cx="6858003" cy="358278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10BCCF5-D685-47FF-B675-647EAEB72C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90935" y="857786"/>
            <a:ext cx="8300268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B0EE8A42-107A-4D4C-8D56-BBAE95C7FC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1543057" y="3385173"/>
            <a:ext cx="3200400" cy="1142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l: orizontal 1">
            <a:extLst>
              <a:ext uri="{FF2B5EF4-FFF2-40B4-BE49-F238E27FC236}">
                <a16:creationId xmlns:a16="http://schemas.microsoft.com/office/drawing/2014/main" xmlns="" id="{42E9D433-8F1B-489D-A776-554F5B726E9C}"/>
              </a:ext>
            </a:extLst>
          </p:cNvPr>
          <p:cNvSpPr/>
          <p:nvPr/>
        </p:nvSpPr>
        <p:spPr>
          <a:xfrm>
            <a:off x="3404565" y="381000"/>
            <a:ext cx="2767635" cy="2057400"/>
          </a:xfrm>
          <a:prstGeom prst="horizontalScroll">
            <a:avLst/>
          </a:prstGeom>
          <a:solidFill>
            <a:srgbClr val="FFD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o-RO" sz="2600" b="1" i="0" dirty="0">
                <a:solidFill>
                  <a:schemeClr val="tx1"/>
                </a:solidFill>
                <a:latin typeface="+mj-lt"/>
              </a:rPr>
              <a:t>Despre </a:t>
            </a:r>
            <a:r>
              <a:rPr lang="ro-RO" sz="2600" b="1" i="0" dirty="0" smtClean="0">
                <a:solidFill>
                  <a:schemeClr val="tx1"/>
                </a:solidFill>
                <a:latin typeface="+mj-lt"/>
              </a:rPr>
              <a:t>infinit</a:t>
            </a:r>
            <a:endParaRPr lang="en-US" sz="2600" b="1" i="0" dirty="0" smtClean="0">
              <a:solidFill>
                <a:schemeClr val="tx1"/>
              </a:solidFill>
              <a:latin typeface="+mj-lt"/>
            </a:endParaRPr>
          </a:p>
          <a:p>
            <a:pPr lvl="0" algn="ctr"/>
            <a:r>
              <a:rPr lang="en-US" sz="2600" b="1" dirty="0" err="1" smtClean="0">
                <a:solidFill>
                  <a:schemeClr val="tx1"/>
                </a:solidFill>
                <a:latin typeface="+mj-lt"/>
              </a:rPr>
              <a:t>Autor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:</a:t>
            </a:r>
          </a:p>
          <a:p>
            <a:pPr lvl="0" algn="ctr"/>
            <a:r>
              <a:rPr lang="en-US" sz="2600" b="1" dirty="0" err="1" smtClean="0">
                <a:solidFill>
                  <a:schemeClr val="tx1"/>
                </a:solidFill>
                <a:latin typeface="+mj-lt"/>
              </a:rPr>
              <a:t>Mircea</a:t>
            </a:r>
            <a:r>
              <a:rPr lang="en-US" sz="2600" b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600" b="1" dirty="0" err="1" smtClean="0">
                <a:solidFill>
                  <a:schemeClr val="tx1"/>
                </a:solidFill>
                <a:latin typeface="+mj-lt"/>
              </a:rPr>
              <a:t>Olteanu</a:t>
            </a:r>
            <a:endParaRPr lang="ro-RO" sz="2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CasetăText 10">
            <a:extLst>
              <a:ext uri="{FF2B5EF4-FFF2-40B4-BE49-F238E27FC236}">
                <a16:creationId xmlns:a16="http://schemas.microsoft.com/office/drawing/2014/main" xmlns="" id="{96EBA1DB-1F30-4AE1-889E-613FDF5902FF}"/>
              </a:ext>
            </a:extLst>
          </p:cNvPr>
          <p:cNvSpPr txBox="1"/>
          <p:nvPr/>
        </p:nvSpPr>
        <p:spPr>
          <a:xfrm>
            <a:off x="2209801" y="2486561"/>
            <a:ext cx="4952999" cy="1323439"/>
          </a:xfrm>
          <a:prstGeom prst="rect">
            <a:avLst/>
          </a:prstGeom>
          <a:solidFill>
            <a:srgbClr val="F8E1AE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lvl="0" algn="ctr"/>
            <a:r>
              <a:rPr lang="ro-RO" sz="2000" b="1" i="0" dirty="0"/>
              <a:t>1) David Hilbert</a:t>
            </a:r>
            <a:r>
              <a:rPr lang="ro-RO" sz="2000" b="0" i="0" dirty="0"/>
              <a:t>: „Teoria lui Cantor îmi pare punctul cel mai admirabil al spiritului matematic. Nimeni nu ne va alunga din paradisul pe care Cantor l-a creat pentru noi”.</a:t>
            </a:r>
            <a:endParaRPr lang="en-US" sz="2000" dirty="0"/>
          </a:p>
        </p:txBody>
      </p:sp>
      <p:sp>
        <p:nvSpPr>
          <p:cNvPr id="13" name="CasetăText 12">
            <a:extLst>
              <a:ext uri="{FF2B5EF4-FFF2-40B4-BE49-F238E27FC236}">
                <a16:creationId xmlns:a16="http://schemas.microsoft.com/office/drawing/2014/main" xmlns="" id="{7F53E7A2-445A-49D9-86B3-39A49D79A42F}"/>
              </a:ext>
            </a:extLst>
          </p:cNvPr>
          <p:cNvSpPr txBox="1"/>
          <p:nvPr/>
        </p:nvSpPr>
        <p:spPr>
          <a:xfrm>
            <a:off x="228600" y="4042827"/>
            <a:ext cx="4114800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o-RO" sz="1700" b="1" noProof="1"/>
              <a:t>2) L. Kronecker (despre Cantor: “corupator de tineret”)</a:t>
            </a:r>
            <a:r>
              <a:rPr lang="ro-RO" sz="1700" noProof="1"/>
              <a:t>: „Nu stiu ce predomina in teoria lui Cantor - filosofie sau teologie - dar sunt sigur ca nu e nici un pic de matematica”.</a:t>
            </a:r>
          </a:p>
        </p:txBody>
      </p:sp>
      <p:sp>
        <p:nvSpPr>
          <p:cNvPr id="17" name="CasetăText 16">
            <a:extLst>
              <a:ext uri="{FF2B5EF4-FFF2-40B4-BE49-F238E27FC236}">
                <a16:creationId xmlns:a16="http://schemas.microsoft.com/office/drawing/2014/main" xmlns="" id="{1E69A519-89AF-40B5-BB9B-C87AD00C47BA}"/>
              </a:ext>
            </a:extLst>
          </p:cNvPr>
          <p:cNvSpPr txBox="1"/>
          <p:nvPr/>
        </p:nvSpPr>
        <p:spPr>
          <a:xfrm>
            <a:off x="5715000" y="4306669"/>
            <a:ext cx="2362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o-RO" sz="1800" b="1" i="0" noProof="1"/>
              <a:t>3) Cantor</a:t>
            </a:r>
            <a:r>
              <a:rPr lang="ro-RO" sz="1800" b="0" i="0" noProof="1"/>
              <a:t>: „Je le vois, mais je ne le crois pas”.</a:t>
            </a:r>
            <a:endParaRPr lang="ro-RO" sz="1800" noProof="1"/>
          </a:p>
        </p:txBody>
      </p:sp>
    </p:spTree>
    <p:extLst>
      <p:ext uri="{BB962C8B-B14F-4D97-AF65-F5344CB8AC3E}">
        <p14:creationId xmlns:p14="http://schemas.microsoft.com/office/powerpoint/2010/main" xmlns="" val="144963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8" presetClass="entr" presetSubtype="0" ac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3" grpId="0"/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D9FFB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C0DBF18E-8BED-4C5A-B995-F589ECD99D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611" y="76200"/>
            <a:ext cx="7888778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16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ine 8">
            <a:extLst>
              <a:ext uri="{FF2B5EF4-FFF2-40B4-BE49-F238E27FC236}">
                <a16:creationId xmlns:a16="http://schemas.microsoft.com/office/drawing/2014/main" xmlns="" id="{56FAA8D0-C2D0-42C1-8516-25EE15047D1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824" y="2667000"/>
            <a:ext cx="8848725" cy="401002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xmlns="" id="{671DB8B7-2CB7-4891-848D-494DA2C4C17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3826" y="175744"/>
            <a:ext cx="8848723" cy="256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313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03C94E94-CACD-4D2C-8072-A170B37842A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382000" cy="572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4470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7250" y="2380868"/>
            <a:ext cx="8986749" cy="2087795"/>
            <a:chOff x="143163" y="5763486"/>
            <a:chExt cx="11982332" cy="739555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xmlns="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61E32829-9376-431A-9709-89FEBB3104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5350" y="762000"/>
            <a:ext cx="7486650" cy="48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28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xmlns="" id="{63644BFD-D22E-4019-B666-387DA51AE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5234761" y="2150362"/>
            <a:ext cx="5860051" cy="1559357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85FC677E-5973-45C6-832D-72E58F2B9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563252"/>
            <a:ext cx="8687367" cy="568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310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6A0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CA815F2C-4E80-4019-8E59-FAD3F7F84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528C83D0-E7EE-43F3-B576-36DDCF4633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685" y="533400"/>
            <a:ext cx="750277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243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B366ACF5-F733-4BE9-AAF1-CC534091725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7349" y="528229"/>
            <a:ext cx="8249304" cy="465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2791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6D5872A3-CFF8-4F36-8446-6F1B04585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7EC0934-1503-4296-A688-FC4E83E3F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891743" y="4813"/>
            <a:ext cx="5360514" cy="6333471"/>
            <a:chOff x="329184" y="-555662"/>
            <a:chExt cx="524256" cy="63334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C528A17-D3E6-4463-8942-C4991C05B0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99B74AA-0D92-4B16-A6FE-030C4476E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E2C537D-FECA-4C7F-A65B-F82518B3A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265180"/>
            <a:ext cx="8249304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C9016D3E-DA68-4542-8987-E23BBEE3FB2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111" y="304800"/>
            <a:ext cx="8718289" cy="571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344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6BF7F02E-A133-4956-9F73-A6CE2BCCA34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260" y="1066801"/>
            <a:ext cx="8284940" cy="5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310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17A7F34E-D418-47E2-9F86-2C45BBC312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1299" y="321733"/>
            <a:ext cx="8660121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ight Triangle 27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Imagine 18">
            <a:extLst>
              <a:ext uri="{FF2B5EF4-FFF2-40B4-BE49-F238E27FC236}">
                <a16:creationId xmlns:a16="http://schemas.microsoft.com/office/drawing/2014/main" xmlns="" id="{1D40098E-4779-4FF7-A82D-972AEC16C5B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344" y="667732"/>
            <a:ext cx="7275866" cy="588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176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org Cantor - Wikipedia">
            <a:extLst>
              <a:ext uri="{FF2B5EF4-FFF2-40B4-BE49-F238E27FC236}">
                <a16:creationId xmlns:a16="http://schemas.microsoft.com/office/drawing/2014/main" xmlns="" id="{971A9847-29DA-4BC1-B708-2DE351E83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42734"/>
            <a:ext cx="17145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xmlns="" id="{A932F4E0-60F6-482B-9036-8C2A43F9C902}"/>
              </a:ext>
            </a:extLst>
          </p:cNvPr>
          <p:cNvSpPr txBox="1"/>
          <p:nvPr/>
        </p:nvSpPr>
        <p:spPr>
          <a:xfrm>
            <a:off x="76200" y="5619063"/>
            <a:ext cx="26850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Georg Ferdinand Ludwig Philipp Cantor</a:t>
            </a:r>
            <a:r>
              <a:rPr lang="en-US" dirty="0"/>
              <a:t> (~1870)</a:t>
            </a:r>
            <a:endParaRPr lang="ro-RO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xmlns="" id="{228EFE50-14F4-4943-8B83-9AA65FD0854D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1071" y="1357505"/>
            <a:ext cx="3627408" cy="317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FECB123D-48F2-4E5B-897A-5503F7326C0E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370983"/>
            <a:ext cx="2332008" cy="2571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80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6D38DAAB-1EBE-44E6-84C2-F84B0E45DA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33375"/>
            <a:ext cx="8994394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587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EE0E7F49-9F2E-43DD-B06D-83F937A10DC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399290"/>
            <a:ext cx="8610372" cy="613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8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rgbClr val="FF9B9B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D036CD14-B847-4D5D-B1DE-850A6FB70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974435"/>
            <a:ext cx="5791200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Fiecare</a:t>
            </a:r>
            <a:r>
              <a:rPr kumimoji="0" lang="fr-FR" altLang="ro-RO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ro-RO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</a:t>
            </a:r>
            <a:r>
              <a:rPr kumimoji="0" lang="fr-FR" altLang="ro-RO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este  un sir de 0 si de 1; </a:t>
            </a:r>
            <a:r>
              <a:rPr kumimoji="0" lang="fr-FR" altLang="ro-RO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</a:t>
            </a:r>
            <a:r>
              <a:rPr kumimoji="0" lang="fr-FR" altLang="ro-RO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fr-FR" altLang="ro-RO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Obiect 6">
            <a:extLst>
              <a:ext uri="{FF2B5EF4-FFF2-40B4-BE49-F238E27FC236}">
                <a16:creationId xmlns:a16="http://schemas.microsoft.com/office/drawing/2014/main" xmlns="" id="{BE354C72-32CB-49C9-A5AB-E311E39DF1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574024695"/>
              </p:ext>
            </p:extLst>
          </p:nvPr>
        </p:nvGraphicFramePr>
        <p:xfrm>
          <a:off x="2055300" y="950582"/>
          <a:ext cx="304800" cy="421018"/>
        </p:xfrm>
        <a:graphic>
          <a:graphicData uri="http://schemas.openxmlformats.org/presentationml/2006/ole">
            <p:oleObj spid="_x0000_s4171" name="Equation" r:id="rId3" imgW="164957" imgH="241091" progId="">
              <p:embed/>
            </p:oleObj>
          </a:graphicData>
        </a:graphic>
      </p:graphicFrame>
      <p:pic>
        <p:nvPicPr>
          <p:cNvPr id="10" name="Imagine 9">
            <a:extLst>
              <a:ext uri="{FF2B5EF4-FFF2-40B4-BE49-F238E27FC236}">
                <a16:creationId xmlns:a16="http://schemas.microsoft.com/office/drawing/2014/main" xmlns="" id="{AFEDBDC4-9018-4C4F-973E-560AA69F3D0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198" y="1801539"/>
            <a:ext cx="3289475" cy="2846661"/>
          </a:xfrm>
          <a:prstGeom prst="rect">
            <a:avLst/>
          </a:prstGeom>
        </p:spPr>
      </p:pic>
      <p:graphicFrame>
        <p:nvGraphicFramePr>
          <p:cNvPr id="3" name="Obiect 2">
            <a:extLst>
              <a:ext uri="{FF2B5EF4-FFF2-40B4-BE49-F238E27FC236}">
                <a16:creationId xmlns:a16="http://schemas.microsoft.com/office/drawing/2014/main" xmlns="" id="{B00E2511-3A4C-4357-80EA-50EC54E11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73905706"/>
              </p:ext>
            </p:extLst>
          </p:nvPr>
        </p:nvGraphicFramePr>
        <p:xfrm>
          <a:off x="1356978" y="4688000"/>
          <a:ext cx="1030617" cy="421018"/>
        </p:xfrm>
        <a:graphic>
          <a:graphicData uri="http://schemas.openxmlformats.org/presentationml/2006/ole">
            <p:oleObj spid="_x0000_s4172" name="Equation" r:id="rId5" imgW="609480" imgH="253800" progId="">
              <p:embed/>
            </p:oleObj>
          </a:graphicData>
        </a:graphic>
      </p:graphicFrame>
      <p:graphicFrame>
        <p:nvGraphicFramePr>
          <p:cNvPr id="4" name="Obiect 3">
            <a:extLst>
              <a:ext uri="{FF2B5EF4-FFF2-40B4-BE49-F238E27FC236}">
                <a16:creationId xmlns:a16="http://schemas.microsoft.com/office/drawing/2014/main" xmlns="" id="{78A5D5B7-BC10-4525-8AAB-E9987DCF64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62331856"/>
              </p:ext>
            </p:extLst>
          </p:nvPr>
        </p:nvGraphicFramePr>
        <p:xfrm>
          <a:off x="4114800" y="4700516"/>
          <a:ext cx="304800" cy="404884"/>
        </p:xfrm>
        <a:graphic>
          <a:graphicData uri="http://schemas.openxmlformats.org/presentationml/2006/ole">
            <p:oleObj spid="_x0000_s4173" name="Equation" r:id="rId6" imgW="177646" imgH="241091" progId="">
              <p:embed/>
            </p:oleObj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xmlns="" id="{FBD77373-599A-495E-BF78-F0BEE25A8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698" y="4694285"/>
            <a:ext cx="7924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ro-RO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</a:t>
            </a:r>
            <a:r>
              <a:rPr kumimoji="0" lang="fr-FR" altLang="ro-RO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                        este </a:t>
            </a:r>
            <a:r>
              <a:rPr kumimoji="0" lang="fr-FR" altLang="ro-RO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simbolul</a:t>
            </a:r>
            <a:r>
              <a:rPr kumimoji="0" lang="fr-FR" altLang="ro-RO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ro-RO" sz="17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din</a:t>
            </a:r>
            <a:r>
              <a:rPr kumimoji="0" lang="fr-FR" altLang="ro-RO" sz="1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kumimoji="0" lang="fr-FR" altLang="ro-R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 se </a:t>
            </a:r>
            <a:r>
              <a:rPr kumimoji="0" lang="fr-FR" altLang="ro-R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gaseste</a:t>
            </a:r>
            <a:r>
              <a:rPr kumimoji="0" lang="fr-FR" altLang="ro-R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ro-R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</a:t>
            </a:r>
            <a:r>
              <a:rPr kumimoji="0" lang="fr-FR" altLang="ro-R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ro-R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pozitia</a:t>
            </a:r>
            <a:r>
              <a:rPr kumimoji="0" lang="fr-FR" altLang="ro-R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fr-FR" altLang="ro-RO" sz="18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kumimoji="0" lang="fr-FR" altLang="ro-R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fr-FR" altLang="ro-RO" sz="17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192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D8EDC5F2-24C3-429A-9578-7F738AE1DA1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320" y="837030"/>
            <a:ext cx="8829280" cy="541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777414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43A713C6-4CAE-4631-AEEA-BDD642754CE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37" y="776287"/>
            <a:ext cx="8924925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230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7250" y="2380868"/>
            <a:ext cx="8986749" cy="2087795"/>
            <a:chOff x="143163" y="5763486"/>
            <a:chExt cx="11982332" cy="73955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00BCE239-A71B-4A68-A7A8-19299992BD2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137632"/>
            <a:ext cx="8387442" cy="65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31745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1EB0616E-9697-4F46-BF88-2953DCEAE7E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636" y="465873"/>
            <a:ext cx="8848725" cy="557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52993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rgbClr val="BEFF7D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F401E778-85A9-458E-A8FB-B04B265E0C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" y="295275"/>
            <a:ext cx="88011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48058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22F15A2D-2324-487D-A02A-BF46C5C580E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2AEAFA59-923A-4F54-8B49-44C970BCC3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37E9D4B-7BFA-4D10-B666-547BAC4994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xmlns="" id="{9457CF51-706F-4977-B6C1-3DAA6C6F5E39}"/>
              </a:ext>
            </a:extLst>
          </p:cNvPr>
          <p:cNvSpPr txBox="1"/>
          <p:nvPr/>
        </p:nvSpPr>
        <p:spPr>
          <a:xfrm>
            <a:off x="481330" y="692907"/>
            <a:ext cx="8178790" cy="5174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L. Kronecker (despre Cantor: “corupator de tineret”)</a:t>
            </a: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Nu stiu ce predomina in teoria lui Cantor – filosofie sau teologie - dar sunt sigur ca nu e nici un pic de matematica.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b="1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Henri Poincaré</a:t>
            </a: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s-a referit la ideile lui Cantor ca la „o boală grava” care infecteaza disciplina </a:t>
            </a:r>
            <a:r>
              <a:rPr lang="ro-RO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matematicii</a:t>
            </a: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o-RO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Solomon Feferman</a:t>
            </a: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(logica matematica, filosof): teoria lui Cantor nu este relevanta pentru matematica uzuala.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David Hilbert (1926)</a:t>
            </a: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o-RO" noProof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ro-RO" noProof="1">
                <a:effectLst/>
                <a:highlight>
                  <a:srgbClr val="FFD961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Teoria lui Cantor îmi pare punctul cel mai admirabil al spiritului matematic. Nimeni nu ne va alunga din paradisul pe care Cantor l-a creat pentru noi</a:t>
            </a:r>
            <a:r>
              <a:rPr lang="ro-RO" noProof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</a:t>
            </a: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       </a:t>
            </a:r>
            <a:endParaRPr lang="ro-RO" noProof="1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Hilbert (in 1900 la Congresul Matematicienilor de la Paris) </a:t>
            </a: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asezat Ipoteza Continuului a lui Cantor pe primul loc in lista celor 23 de probleme de matematica nerezolvate.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o-RO" b="1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Ludwig Wittgenstein (replica la Hilbert): </a:t>
            </a: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Daca o persoana vede in aceasta </a:t>
            </a:r>
            <a:b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teorie un paradis al matematicienilor atunci de ce o alta persoana nu ar</a:t>
            </a:r>
            <a:b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o-RO" noProof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vedea-o ca o gluma?</a:t>
            </a:r>
          </a:p>
        </p:txBody>
      </p:sp>
    </p:spTree>
    <p:extLst>
      <p:ext uri="{BB962C8B-B14F-4D97-AF65-F5344CB8AC3E}">
        <p14:creationId xmlns:p14="http://schemas.microsoft.com/office/powerpoint/2010/main" xmlns="" val="2019335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Imagine 1">
            <a:extLst>
              <a:ext uri="{FF2B5EF4-FFF2-40B4-BE49-F238E27FC236}">
                <a16:creationId xmlns:a16="http://schemas.microsoft.com/office/drawing/2014/main" xmlns="" id="{8F010579-1716-4B4C-91E4-3DA72A770EC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53" y="1296803"/>
            <a:ext cx="8842333" cy="373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5237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8D839EA9-5CB0-4D40-938C-B5DFA80E007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163" y="409575"/>
            <a:ext cx="8389837" cy="583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0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accent1"/>
          </a:fgClr>
          <a:bgClr>
            <a:srgbClr val="C39BE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xmlns="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31145" y="0"/>
            <a:ext cx="4623547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5">
              <a:extLst>
                <a:ext uri="{FF2B5EF4-FFF2-40B4-BE49-F238E27FC236}">
                  <a16:creationId xmlns:a16="http://schemas.microsoft.com/office/drawing/2014/main" xmlns="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AE49834F-5ADC-4DD0-BAB5-21780FB90D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658498"/>
            <a:ext cx="7467814" cy="59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70039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EFF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78C9778C-968D-48B9-AEFF-B2920D4B7B1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521" y="457200"/>
            <a:ext cx="8503479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2437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xmlns="" id="{C3862298-AF85-4572-BED3-52E573EB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1C897582-CB19-41B5-9426-8BD7BD0082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103329" cy="4631426"/>
          </a:xfrm>
          <a:custGeom>
            <a:avLst/>
            <a:gdLst>
              <a:gd name="connsiteX0" fmla="*/ 0 w 5471106"/>
              <a:gd name="connsiteY0" fmla="*/ 3301451 h 4631426"/>
              <a:gd name="connsiteX1" fmla="*/ 125703 w 5471106"/>
              <a:gd name="connsiteY1" fmla="*/ 3469551 h 4631426"/>
              <a:gd name="connsiteX2" fmla="*/ 584138 w 5471106"/>
              <a:gd name="connsiteY2" fmla="*/ 3917166 h 4631426"/>
              <a:gd name="connsiteX3" fmla="*/ 716463 w 5471106"/>
              <a:gd name="connsiteY3" fmla="*/ 4010064 h 4631426"/>
              <a:gd name="connsiteX4" fmla="*/ 705202 w 5471106"/>
              <a:gd name="connsiteY4" fmla="*/ 4016176 h 4631426"/>
              <a:gd name="connsiteX5" fmla="*/ 671370 w 5471106"/>
              <a:gd name="connsiteY5" fmla="*/ 4044091 h 4631426"/>
              <a:gd name="connsiteX6" fmla="*/ 656526 w 5471106"/>
              <a:gd name="connsiteY6" fmla="*/ 4066106 h 4631426"/>
              <a:gd name="connsiteX7" fmla="*/ 534490 w 5471106"/>
              <a:gd name="connsiteY7" fmla="*/ 3980431 h 4631426"/>
              <a:gd name="connsiteX8" fmla="*/ 63650 w 5471106"/>
              <a:gd name="connsiteY8" fmla="*/ 3520703 h 4631426"/>
              <a:gd name="connsiteX9" fmla="*/ 0 w 5471106"/>
              <a:gd name="connsiteY9" fmla="*/ 3435586 h 4631426"/>
              <a:gd name="connsiteX10" fmla="*/ 4933182 w 5471106"/>
              <a:gd name="connsiteY10" fmla="*/ 0 h 4631426"/>
              <a:gd name="connsiteX11" fmla="*/ 5027180 w 5471106"/>
              <a:gd name="connsiteY11" fmla="*/ 0 h 4631426"/>
              <a:gd name="connsiteX12" fmla="*/ 5102720 w 5471106"/>
              <a:gd name="connsiteY12" fmla="*/ 124342 h 4631426"/>
              <a:gd name="connsiteX13" fmla="*/ 5471106 w 5471106"/>
              <a:gd name="connsiteY13" fmla="*/ 1579210 h 4631426"/>
              <a:gd name="connsiteX14" fmla="*/ 2418889 w 5471106"/>
              <a:gd name="connsiteY14" fmla="*/ 4631426 h 4631426"/>
              <a:gd name="connsiteX15" fmla="*/ 1095627 w 5471106"/>
              <a:gd name="connsiteY15" fmla="*/ 4330445 h 4631426"/>
              <a:gd name="connsiteX16" fmla="*/ 1039194 w 5471106"/>
              <a:gd name="connsiteY16" fmla="*/ 4301325 h 4631426"/>
              <a:gd name="connsiteX17" fmla="*/ 1043650 w 5471106"/>
              <a:gd name="connsiteY17" fmla="*/ 4294717 h 4631426"/>
              <a:gd name="connsiteX18" fmla="*/ 1056970 w 5471106"/>
              <a:gd name="connsiteY18" fmla="*/ 4251806 h 4631426"/>
              <a:gd name="connsiteX19" fmla="*/ 1060016 w 5471106"/>
              <a:gd name="connsiteY19" fmla="*/ 4221593 h 4631426"/>
              <a:gd name="connsiteX20" fmla="*/ 1130491 w 5471106"/>
              <a:gd name="connsiteY20" fmla="*/ 4257958 h 4631426"/>
              <a:gd name="connsiteX21" fmla="*/ 2418889 w 5471106"/>
              <a:gd name="connsiteY21" fmla="*/ 4551009 h 4631426"/>
              <a:gd name="connsiteX22" fmla="*/ 5390689 w 5471106"/>
              <a:gd name="connsiteY22" fmla="*/ 1579210 h 4631426"/>
              <a:gd name="connsiteX23" fmla="*/ 5032009 w 5471106"/>
              <a:gd name="connsiteY23" fmla="*/ 162673 h 4631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471106" h="4631426">
                <a:moveTo>
                  <a:pt x="0" y="3301451"/>
                </a:moveTo>
                <a:lnTo>
                  <a:pt x="125703" y="3469551"/>
                </a:lnTo>
                <a:cubicBezTo>
                  <a:pt x="261971" y="3634670"/>
                  <a:pt x="415728" y="3784820"/>
                  <a:pt x="584138" y="3917166"/>
                </a:cubicBezTo>
                <a:lnTo>
                  <a:pt x="716463" y="4010064"/>
                </a:lnTo>
                <a:lnTo>
                  <a:pt x="705202" y="4016176"/>
                </a:lnTo>
                <a:cubicBezTo>
                  <a:pt x="693040" y="4024393"/>
                  <a:pt x="681712" y="4033748"/>
                  <a:pt x="671370" y="4044091"/>
                </a:cubicBezTo>
                <a:lnTo>
                  <a:pt x="656526" y="4066106"/>
                </a:lnTo>
                <a:lnTo>
                  <a:pt x="534490" y="3980431"/>
                </a:lnTo>
                <a:cubicBezTo>
                  <a:pt x="361523" y="3844503"/>
                  <a:pt x="203605" y="3690290"/>
                  <a:pt x="63650" y="3520703"/>
                </a:cubicBezTo>
                <a:lnTo>
                  <a:pt x="0" y="3435586"/>
                </a:lnTo>
                <a:close/>
                <a:moveTo>
                  <a:pt x="4933182" y="0"/>
                </a:moveTo>
                <a:lnTo>
                  <a:pt x="5027180" y="0"/>
                </a:lnTo>
                <a:lnTo>
                  <a:pt x="5102720" y="124342"/>
                </a:lnTo>
                <a:cubicBezTo>
                  <a:pt x="5337656" y="556821"/>
                  <a:pt x="5471106" y="1052431"/>
                  <a:pt x="5471106" y="1579210"/>
                </a:cubicBezTo>
                <a:cubicBezTo>
                  <a:pt x="5471106" y="3264903"/>
                  <a:pt x="4104582" y="4631426"/>
                  <a:pt x="2418889" y="4631426"/>
                </a:cubicBezTo>
                <a:cubicBezTo>
                  <a:pt x="1944788" y="4631426"/>
                  <a:pt x="1495934" y="4523332"/>
                  <a:pt x="1095627" y="4330445"/>
                </a:cubicBezTo>
                <a:lnTo>
                  <a:pt x="1039194" y="4301325"/>
                </a:lnTo>
                <a:lnTo>
                  <a:pt x="1043650" y="4294717"/>
                </a:lnTo>
                <a:cubicBezTo>
                  <a:pt x="1049433" y="4281042"/>
                  <a:pt x="1053925" y="4266687"/>
                  <a:pt x="1056970" y="4251806"/>
                </a:cubicBezTo>
                <a:lnTo>
                  <a:pt x="1060016" y="4221593"/>
                </a:lnTo>
                <a:lnTo>
                  <a:pt x="1130491" y="4257958"/>
                </a:lnTo>
                <a:cubicBezTo>
                  <a:pt x="1520251" y="4445763"/>
                  <a:pt x="1957279" y="4551009"/>
                  <a:pt x="2418889" y="4551009"/>
                </a:cubicBezTo>
                <a:cubicBezTo>
                  <a:pt x="4060169" y="4551009"/>
                  <a:pt x="5390689" y="3220490"/>
                  <a:pt x="5390689" y="1579210"/>
                </a:cubicBezTo>
                <a:cubicBezTo>
                  <a:pt x="5390689" y="1066310"/>
                  <a:pt x="5260755" y="583758"/>
                  <a:pt x="5032009" y="162673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0E7066FC-B004-4B5A-B02B-599B51EF322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34840" y="515619"/>
            <a:ext cx="274320" cy="365760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62322310-F722-4107-B20E-5140536A0E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1295400" y="418084"/>
            <a:ext cx="7848601" cy="643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2612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7C46A85F-82A0-40BD-86CF-85CDC3F2054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410" y="533400"/>
            <a:ext cx="8325822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4884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6D5872A3-CFF8-4F36-8446-6F1B04585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7EC0934-1503-4296-A688-FC4E83E3F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891743" y="4813"/>
            <a:ext cx="5360514" cy="6333471"/>
            <a:chOff x="329184" y="-555662"/>
            <a:chExt cx="524256" cy="63334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C528A17-D3E6-4463-8942-C4991C05B0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99B74AA-0D92-4B16-A6FE-030C4476E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E2C537D-FECA-4C7F-A65B-F82518B3A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265180"/>
            <a:ext cx="8249304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ine 9">
            <a:extLst>
              <a:ext uri="{FF2B5EF4-FFF2-40B4-BE49-F238E27FC236}">
                <a16:creationId xmlns:a16="http://schemas.microsoft.com/office/drawing/2014/main" xmlns="" id="{AB675DCD-23C0-4F1E-B00E-E3A60C26081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5181"/>
            <a:ext cx="9144000" cy="57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108699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0D336C4B-96ED-4DC2-990E-DCA0F4A1355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6200"/>
            <a:ext cx="7963672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048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E23CA9B0-6CF5-4E78-AB45-940DCD521E9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138906"/>
            <a:ext cx="8069317" cy="455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26201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6D5872A3-CFF8-4F36-8446-6F1B04585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7EC0934-1503-4296-A688-FC4E83E3F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891743" y="4813"/>
            <a:ext cx="5360514" cy="6333471"/>
            <a:chOff x="329184" y="-555662"/>
            <a:chExt cx="524256" cy="63334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C528A17-D3E6-4463-8942-C4991C05B0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99B74AA-0D92-4B16-A6FE-030C4476E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E2C537D-FECA-4C7F-A65B-F82518B3A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265180"/>
            <a:ext cx="8249304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C3C838E8-BC51-40CF-9E60-83F7E469D8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65180"/>
            <a:ext cx="8991600" cy="575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735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27B3AB50-275E-4061-A1B0-00CADD814B0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" y="233362"/>
            <a:ext cx="8924925" cy="63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9245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rgbClr val="D9FFB3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4E1C671F-2169-41C4-8EFF-7876EE5C7D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399" y="263693"/>
            <a:ext cx="7931045" cy="636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48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8DF4608E-7BFB-4DE8-BDFD-BA2D5C99695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04800"/>
            <a:ext cx="5383368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896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3644BFD-D22E-4019-B666-387DA51AE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5234761" y="2150362"/>
            <a:ext cx="5860051" cy="1559357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12AECA96-64B7-4FDD-8B25-F7FDCB9F7B9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836" y="681149"/>
            <a:ext cx="8290432" cy="51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51837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43F6AA29-4669-44CB-B983-E4B39945DF6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557212"/>
            <a:ext cx="88392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47409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C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A815F2C-4E80-4019-8E59-FAD3F7F84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A09FF9D0-A9A1-4A2A-89DA-CDC4189137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021" y="381000"/>
            <a:ext cx="7181187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6960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C9A6E4"/>
            </a:gs>
            <a:gs pos="32000">
              <a:schemeClr val="bg1"/>
            </a:gs>
            <a:gs pos="66000">
              <a:srgbClr val="FFEE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9A03973E-2D41-47DD-8C78-F8E16070E56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825" y="864171"/>
            <a:ext cx="8181975" cy="523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882820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5BF96F1F-FBAA-437C-97A9-95FC9085D9D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04800"/>
            <a:ext cx="7841554" cy="605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5041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7657706B-C30B-4DE5-8B2E-CE237D41073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253" y="609600"/>
            <a:ext cx="8234947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65429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D8CDC055-FE6C-4E1F-81C3-DF21BF0077E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603986"/>
            <a:ext cx="5838825" cy="529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2769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E69022D4-354F-4D0C-AC8F-5475F36D00B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" y="318543"/>
            <a:ext cx="8729663" cy="63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693680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2D9475E4-A4C7-4495-A9FA-EEF1CEF36A8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6673" y="213670"/>
            <a:ext cx="8200127" cy="6415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6591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xmlns="" id="{CA815F2C-4E80-4019-8E59-FAD3F7F84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ine 5">
            <a:extLst>
              <a:ext uri="{FF2B5EF4-FFF2-40B4-BE49-F238E27FC236}">
                <a16:creationId xmlns:a16="http://schemas.microsoft.com/office/drawing/2014/main" xmlns="" id="{200167FA-A2FB-4312-9595-78D36FA5ECC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9537" y="1338262"/>
            <a:ext cx="89249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1550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0D1D8088-559A-46A5-A801-CDF0B9476B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3E2E96F-17F7-4C8C-BDF1-6BB90A0C1D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57250" y="2380868"/>
            <a:ext cx="8986749" cy="2087795"/>
            <a:chOff x="143163" y="5763486"/>
            <a:chExt cx="11982332" cy="73955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846BD00C-9313-4A22-94F7-3875A46C6D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xmlns="" id="{1EAF30D0-AA67-427C-9938-A2C8A9B5D5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90BE8313-B228-4952-BB63-BD1233E3370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28599"/>
            <a:ext cx="8577172" cy="644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38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381550D5-81D1-43AB-ABB3-24C5C369FAC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7" y="957262"/>
            <a:ext cx="87725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922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3862298-AF85-4572-BED3-52E573EB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3E485DD-0C12-45BC-A361-28152A03BB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48155" y="0"/>
            <a:ext cx="1854498" cy="6858000"/>
          </a:xfrm>
          <a:custGeom>
            <a:avLst/>
            <a:gdLst>
              <a:gd name="connsiteX0" fmla="*/ 1056708 w 2472664"/>
              <a:gd name="connsiteY0" fmla="*/ 0 h 6858000"/>
              <a:gd name="connsiteX1" fmla="*/ 2472664 w 2472664"/>
              <a:gd name="connsiteY1" fmla="*/ 0 h 6858000"/>
              <a:gd name="connsiteX2" fmla="*/ 2400427 w 2472664"/>
              <a:gd name="connsiteY2" fmla="*/ 75768 h 6858000"/>
              <a:gd name="connsiteX3" fmla="*/ 1104861 w 2472664"/>
              <a:gd name="connsiteY3" fmla="*/ 3429000 h 6858000"/>
              <a:gd name="connsiteX4" fmla="*/ 2400427 w 2472664"/>
              <a:gd name="connsiteY4" fmla="*/ 6782233 h 6858000"/>
              <a:gd name="connsiteX5" fmla="*/ 2472664 w 2472664"/>
              <a:gd name="connsiteY5" fmla="*/ 6858000 h 6858000"/>
              <a:gd name="connsiteX6" fmla="*/ 1056708 w 2472664"/>
              <a:gd name="connsiteY6" fmla="*/ 6858000 h 6858000"/>
              <a:gd name="connsiteX7" fmla="*/ 1040416 w 2472664"/>
              <a:gd name="connsiteY7" fmla="*/ 6835090 h 6858000"/>
              <a:gd name="connsiteX8" fmla="*/ 0 w 2472664"/>
              <a:gd name="connsiteY8" fmla="*/ 3429000 h 6858000"/>
              <a:gd name="connsiteX9" fmla="*/ 1040416 w 2472664"/>
              <a:gd name="connsiteY9" fmla="*/ 229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472664" h="6858000">
                <a:moveTo>
                  <a:pt x="1056708" y="0"/>
                </a:moveTo>
                <a:lnTo>
                  <a:pt x="2472664" y="0"/>
                </a:lnTo>
                <a:lnTo>
                  <a:pt x="2400427" y="75768"/>
                </a:lnTo>
                <a:cubicBezTo>
                  <a:pt x="1595469" y="961418"/>
                  <a:pt x="1104861" y="2137915"/>
                  <a:pt x="1104861" y="3429000"/>
                </a:cubicBezTo>
                <a:cubicBezTo>
                  <a:pt x="1104861" y="4720086"/>
                  <a:pt x="1595469" y="5896583"/>
                  <a:pt x="2400427" y="6782233"/>
                </a:cubicBezTo>
                <a:lnTo>
                  <a:pt x="2472664" y="6858000"/>
                </a:lnTo>
                <a:lnTo>
                  <a:pt x="1056708" y="6858000"/>
                </a:lnTo>
                <a:lnTo>
                  <a:pt x="1040416" y="6835090"/>
                </a:lnTo>
                <a:cubicBezTo>
                  <a:pt x="383551" y="5862802"/>
                  <a:pt x="0" y="4690693"/>
                  <a:pt x="0" y="3429000"/>
                </a:cubicBezTo>
                <a:cubicBezTo>
                  <a:pt x="0" y="2167308"/>
                  <a:pt x="383551" y="995199"/>
                  <a:pt x="1040416" y="22911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D6B998F-CA62-4EE6-B7E7-046377D4F7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27278" y="1992863"/>
            <a:ext cx="1116722" cy="2872274"/>
          </a:xfrm>
          <a:custGeom>
            <a:avLst/>
            <a:gdLst>
              <a:gd name="connsiteX0" fmla="*/ 1436137 w 1488962"/>
              <a:gd name="connsiteY0" fmla="*/ 0 h 2872274"/>
              <a:gd name="connsiteX1" fmla="*/ 1488962 w 1488962"/>
              <a:gd name="connsiteY1" fmla="*/ 2668 h 2872274"/>
              <a:gd name="connsiteX2" fmla="*/ 1488962 w 1488962"/>
              <a:gd name="connsiteY2" fmla="*/ 2869607 h 2872274"/>
              <a:gd name="connsiteX3" fmla="*/ 1436137 w 1488962"/>
              <a:gd name="connsiteY3" fmla="*/ 2872274 h 2872274"/>
              <a:gd name="connsiteX4" fmla="*/ 0 w 1488962"/>
              <a:gd name="connsiteY4" fmla="*/ 1436137 h 2872274"/>
              <a:gd name="connsiteX5" fmla="*/ 1436137 w 1488962"/>
              <a:gd name="connsiteY5" fmla="*/ 0 h 287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8962" h="2872274">
                <a:moveTo>
                  <a:pt x="1436137" y="0"/>
                </a:moveTo>
                <a:lnTo>
                  <a:pt x="1488962" y="2668"/>
                </a:lnTo>
                <a:lnTo>
                  <a:pt x="1488962" y="2869607"/>
                </a:lnTo>
                <a:lnTo>
                  <a:pt x="1436137" y="2872274"/>
                </a:lnTo>
                <a:cubicBezTo>
                  <a:pt x="642980" y="2872274"/>
                  <a:pt x="0" y="2229294"/>
                  <a:pt x="0" y="1436137"/>
                </a:cubicBezTo>
                <a:cubicBezTo>
                  <a:pt x="0" y="642980"/>
                  <a:pt x="642980" y="0"/>
                  <a:pt x="1436137" y="0"/>
                </a:cubicBezTo>
                <a:close/>
              </a:path>
            </a:pathLst>
          </a:cu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AA7B7D64-B2AA-4D65-B218-CCD9B2C174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858683"/>
            <a:ext cx="8153400" cy="53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481240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564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2F818BDA-77E0-4D51-8208-8107C962A2B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2535" y="513927"/>
            <a:ext cx="7808090" cy="63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2380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xmlns="" id="{B649E800-A5C8-49A0-A453-ED537DA315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xmlns="" id="{8BA67DD7-B75D-4A30-90A4-EEA9F64AF1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331145" y="0"/>
            <a:ext cx="4623547" cy="6858000"/>
          </a:xfrm>
          <a:custGeom>
            <a:avLst/>
            <a:gdLst>
              <a:gd name="connsiteX0" fmla="*/ 0 w 6164729"/>
              <a:gd name="connsiteY0" fmla="*/ 6857542 h 6858000"/>
              <a:gd name="connsiteX1" fmla="*/ 199783 w 6164729"/>
              <a:gd name="connsiteY1" fmla="*/ 6857542 h 6858000"/>
              <a:gd name="connsiteX2" fmla="*/ 199783 w 6164729"/>
              <a:gd name="connsiteY2" fmla="*/ 6858000 h 6858000"/>
              <a:gd name="connsiteX3" fmla="*/ 0 w 6164729"/>
              <a:gd name="connsiteY3" fmla="*/ 6858000 h 6858000"/>
              <a:gd name="connsiteX4" fmla="*/ 4818273 w 6164729"/>
              <a:gd name="connsiteY4" fmla="*/ 0 h 6858000"/>
              <a:gd name="connsiteX5" fmla="*/ 5018056 w 6164729"/>
              <a:gd name="connsiteY5" fmla="*/ 0 h 6858000"/>
              <a:gd name="connsiteX6" fmla="*/ 5030703 w 6164729"/>
              <a:gd name="connsiteY6" fmla="*/ 31774 h 6858000"/>
              <a:gd name="connsiteX7" fmla="*/ 6085711 w 6164729"/>
              <a:gd name="connsiteY7" fmla="*/ 2682457 h 6858000"/>
              <a:gd name="connsiteX8" fmla="*/ 6085711 w 6164729"/>
              <a:gd name="connsiteY8" fmla="*/ 3752208 h 6858000"/>
              <a:gd name="connsiteX9" fmla="*/ 4928207 w 6164729"/>
              <a:gd name="connsiteY9" fmla="*/ 6660411 h 6858000"/>
              <a:gd name="connsiteX10" fmla="*/ 4849745 w 6164729"/>
              <a:gd name="connsiteY10" fmla="*/ 6857542 h 6858000"/>
              <a:gd name="connsiteX11" fmla="*/ 4649962 w 6164729"/>
              <a:gd name="connsiteY11" fmla="*/ 6857542 h 6858000"/>
              <a:gd name="connsiteX12" fmla="*/ 4728424 w 6164729"/>
              <a:gd name="connsiteY12" fmla="*/ 6660411 h 6858000"/>
              <a:gd name="connsiteX13" fmla="*/ 5885928 w 6164729"/>
              <a:gd name="connsiteY13" fmla="*/ 3752208 h 6858000"/>
              <a:gd name="connsiteX14" fmla="*/ 5885928 w 6164729"/>
              <a:gd name="connsiteY14" fmla="*/ 2682457 h 6858000"/>
              <a:gd name="connsiteX15" fmla="*/ 4830920 w 6164729"/>
              <a:gd name="connsiteY15" fmla="*/ 3177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164729" h="6858000">
                <a:moveTo>
                  <a:pt x="0" y="6857542"/>
                </a:moveTo>
                <a:lnTo>
                  <a:pt x="199783" y="6857542"/>
                </a:lnTo>
                <a:lnTo>
                  <a:pt x="199783" y="6858000"/>
                </a:lnTo>
                <a:lnTo>
                  <a:pt x="0" y="6858000"/>
                </a:lnTo>
                <a:close/>
                <a:moveTo>
                  <a:pt x="4818273" y="0"/>
                </a:moveTo>
                <a:lnTo>
                  <a:pt x="5018056" y="0"/>
                </a:lnTo>
                <a:lnTo>
                  <a:pt x="5030703" y="31774"/>
                </a:lnTo>
                <a:cubicBezTo>
                  <a:pt x="6085711" y="2682457"/>
                  <a:pt x="6085711" y="2682457"/>
                  <a:pt x="6085711" y="2682457"/>
                </a:cubicBezTo>
                <a:cubicBezTo>
                  <a:pt x="6191069" y="2988100"/>
                  <a:pt x="6191069" y="3446565"/>
                  <a:pt x="6085711" y="3752208"/>
                </a:cubicBezTo>
                <a:cubicBezTo>
                  <a:pt x="5601723" y="4968215"/>
                  <a:pt x="5223609" y="5918220"/>
                  <a:pt x="4928207" y="6660411"/>
                </a:cubicBezTo>
                <a:lnTo>
                  <a:pt x="4849745" y="6857542"/>
                </a:lnTo>
                <a:lnTo>
                  <a:pt x="4649962" y="6857542"/>
                </a:lnTo>
                <a:lnTo>
                  <a:pt x="4728424" y="6660411"/>
                </a:lnTo>
                <a:cubicBezTo>
                  <a:pt x="5023826" y="5918220"/>
                  <a:pt x="5401940" y="4968215"/>
                  <a:pt x="5885928" y="3752208"/>
                </a:cubicBezTo>
                <a:cubicBezTo>
                  <a:pt x="5991286" y="3446565"/>
                  <a:pt x="5991286" y="2988100"/>
                  <a:pt x="5885928" y="2682457"/>
                </a:cubicBezTo>
                <a:cubicBezTo>
                  <a:pt x="5885928" y="2682457"/>
                  <a:pt x="5885928" y="2682457"/>
                  <a:pt x="4830920" y="31774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E8C5FC48-0A3C-4D6D-A0D5-EEE93213DB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xmlns="" id="{DBBC336D-7E16-4EE1-90F2-8D9F2B618B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5">
              <a:extLst>
                <a:ext uri="{FF2B5EF4-FFF2-40B4-BE49-F238E27FC236}">
                  <a16:creationId xmlns:a16="http://schemas.microsoft.com/office/drawing/2014/main" xmlns="" id="{0199BE21-2D26-4357-8702-909F3621A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66CE7A12-CF40-49BA-9628-47C9935D793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70923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68606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C5BEAA4D-CF37-4405-8083-2B3BD28B0A2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219" y="0"/>
            <a:ext cx="82735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05290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86FF76B9-219D-4469-AF87-0236D2903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DB88BD78-87E1-424D-B479-C37D8E41B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flipH="1">
            <a:off x="8223477" y="2358"/>
            <a:ext cx="1407490" cy="1766008"/>
            <a:chOff x="-648769" y="2358"/>
            <a:chExt cx="1876653" cy="1766008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C05EB894-9410-4B20-95E4-7A25101AB8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166E38B6-B050-4340-8E8F-3A971DADC03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972226" y="6114337"/>
            <a:ext cx="645368" cy="48402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xmlns="" id="{633C5E46-DAC5-4661-9C87-22B08E2A512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07577" y="5721108"/>
            <a:ext cx="1696473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7E3310E9-D448-4267-B2D1-F390E616CC3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5425" y="685800"/>
            <a:ext cx="8691565" cy="55626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7627235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olidDmnd">
          <a:fgClr>
            <a:srgbClr val="DFC9E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184F72B0-293C-4241-9160-94D1C4181A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" y="295275"/>
            <a:ext cx="8991600" cy="6162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79302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Horz">
          <a:fgClr>
            <a:srgbClr val="FFC0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9CB3DDEE-9350-4501-8B2D-60D1FB545E5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203337"/>
            <a:ext cx="8331782" cy="6654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32087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1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1500B4A4-B1F1-41EA-886A-B8A210DBCA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E55A99C-0BDC-4DBE-8E40-9FA66F629FA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91540"/>
            <a:ext cx="541782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337015FF-CD85-4F5B-B4EF-8092F19893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0260" y="685800"/>
            <a:ext cx="8433740" cy="535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9316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DC58977D-1F2F-41FD-8359-D8580518F74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730984"/>
            <a:ext cx="8217548" cy="500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307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xmlns="" id="{6D5872A3-CFF8-4F36-8446-6F1B04585A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7EC0934-1503-4296-A688-FC4E83E3F6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891743" y="4813"/>
            <a:ext cx="5360514" cy="6333471"/>
            <a:chOff x="329184" y="-555662"/>
            <a:chExt cx="524256" cy="6333471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xmlns="" id="{0C528A17-D3E6-4463-8942-C4991C05B0C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 flipH="1">
              <a:off x="329184" y="5777809"/>
              <a:ext cx="523824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299B74AA-0D92-4B16-A6FE-030C4476E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29184" y="-555662"/>
              <a:ext cx="524256" cy="6087783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5E2C537D-FECA-4C7F-A65B-F82518B3A19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47348" y="265180"/>
            <a:ext cx="8249304" cy="57515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A2725B9E-EA8B-408B-BD9D-22A31AA76AD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81" y="1219200"/>
            <a:ext cx="9095552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684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FD08B8DB-20ED-40F4-8FF5-EE0B414994E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350" y="371475"/>
            <a:ext cx="8877300" cy="611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16984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63644BFD-D22E-4019-B666-387DA51AEA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FE9FE4C-C9E0-4C54-8010-EA9D29CD4D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 rot="5400000">
            <a:off x="5234761" y="2150362"/>
            <a:ext cx="5860051" cy="1559357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6FAD6EF-0374-46BD-901E-E901DCA01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04847ABE-275E-4DCA-B164-A672D517FB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76B14B-F2F4-4825-8DA8-8C7A0F2B3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34646" y="466344"/>
            <a:ext cx="8333796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3ED56597-85D1-49A5-8B7A-99C4C3C3F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1091" b="-1"/>
          <a:stretch/>
        </p:blipFill>
        <p:spPr>
          <a:xfrm>
            <a:off x="457200" y="609600"/>
            <a:ext cx="8262579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20464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F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CA815F2C-4E80-4019-8E59-FAD3F7F847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3348A91E-7F20-4F1E-BB2A-43819A740FB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533400"/>
            <a:ext cx="7064901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5427702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rgbClr val="F4EDF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AC2387C6-4661-445B-8400-FF28913F122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72168" y="1600200"/>
            <a:ext cx="1146895" cy="1638422"/>
          </a:xfrm>
          <a:prstGeom prst="rect">
            <a:avLst/>
          </a:prstGeom>
        </p:spPr>
      </p:pic>
      <p:sp>
        <p:nvSpPr>
          <p:cNvPr id="6" name="CasetăText 5">
            <a:extLst>
              <a:ext uri="{FF2B5EF4-FFF2-40B4-BE49-F238E27FC236}">
                <a16:creationId xmlns:a16="http://schemas.microsoft.com/office/drawing/2014/main" xmlns="" id="{E07A0A07-D1E6-423D-B2E8-C47B550804EB}"/>
              </a:ext>
            </a:extLst>
          </p:cNvPr>
          <p:cNvSpPr txBox="1"/>
          <p:nvPr/>
        </p:nvSpPr>
        <p:spPr>
          <a:xfrm>
            <a:off x="8178915" y="3088656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a/2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xmlns="" id="{7968C541-DEFB-40F5-9626-86C83B701C5B}"/>
              </a:ext>
            </a:extLst>
          </p:cNvPr>
          <p:cNvSpPr txBox="1"/>
          <p:nvPr/>
        </p:nvSpPr>
        <p:spPr>
          <a:xfrm>
            <a:off x="7717704" y="2274159"/>
            <a:ext cx="28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b</a:t>
            </a:r>
          </a:p>
        </p:txBody>
      </p:sp>
      <p:pic>
        <p:nvPicPr>
          <p:cNvPr id="14" name="Imagine 13">
            <a:extLst>
              <a:ext uri="{FF2B5EF4-FFF2-40B4-BE49-F238E27FC236}">
                <a16:creationId xmlns:a16="http://schemas.microsoft.com/office/drawing/2014/main" xmlns="" id="{E070F36C-FA32-4FB7-B845-2003D18EF6A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0540" y="1447800"/>
            <a:ext cx="1557642" cy="1790822"/>
          </a:xfrm>
          <a:prstGeom prst="rect">
            <a:avLst/>
          </a:prstGeom>
        </p:spPr>
      </p:pic>
      <p:pic>
        <p:nvPicPr>
          <p:cNvPr id="16" name="Imagine 15">
            <a:extLst>
              <a:ext uri="{FF2B5EF4-FFF2-40B4-BE49-F238E27FC236}">
                <a16:creationId xmlns:a16="http://schemas.microsoft.com/office/drawing/2014/main" xmlns="" id="{3B11F05B-0325-4A7A-9D9E-72ADAF3EDF9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162425" y="1447800"/>
            <a:ext cx="2009775" cy="1552575"/>
          </a:xfrm>
          <a:prstGeom prst="rect">
            <a:avLst/>
          </a:prstGeom>
        </p:spPr>
      </p:pic>
      <p:sp>
        <p:nvSpPr>
          <p:cNvPr id="20" name="CasetăText 19">
            <a:extLst>
              <a:ext uri="{FF2B5EF4-FFF2-40B4-BE49-F238E27FC236}">
                <a16:creationId xmlns:a16="http://schemas.microsoft.com/office/drawing/2014/main" xmlns="" id="{FAA068CE-BC51-4D69-98D1-EE66851DD200}"/>
              </a:ext>
            </a:extLst>
          </p:cNvPr>
          <p:cNvSpPr txBox="1"/>
          <p:nvPr/>
        </p:nvSpPr>
        <p:spPr>
          <a:xfrm>
            <a:off x="5050803" y="3059668"/>
            <a:ext cx="283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b</a:t>
            </a:r>
          </a:p>
        </p:txBody>
      </p:sp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CF7572C2-3918-4745-BF01-6D5665ED037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619307"/>
            <a:ext cx="3907377" cy="3863865"/>
          </a:xfrm>
          <a:prstGeom prst="rect">
            <a:avLst/>
          </a:prstGeom>
        </p:spPr>
      </p:pic>
      <p:sp>
        <p:nvSpPr>
          <p:cNvPr id="9" name="CasetăText 8">
            <a:extLst>
              <a:ext uri="{FF2B5EF4-FFF2-40B4-BE49-F238E27FC236}">
                <a16:creationId xmlns:a16="http://schemas.microsoft.com/office/drawing/2014/main" xmlns="" id="{D832DCC5-A7D7-41B6-A7B9-2BCBB2E08F70}"/>
              </a:ext>
            </a:extLst>
          </p:cNvPr>
          <p:cNvSpPr txBox="1"/>
          <p:nvPr/>
        </p:nvSpPr>
        <p:spPr>
          <a:xfrm>
            <a:off x="4038600" y="1524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a/2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xmlns="" id="{E924122A-649E-4683-BF81-5F85899E94CA}"/>
              </a:ext>
            </a:extLst>
          </p:cNvPr>
          <p:cNvSpPr txBox="1"/>
          <p:nvPr/>
        </p:nvSpPr>
        <p:spPr>
          <a:xfrm>
            <a:off x="4038600" y="24384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a/2</a:t>
            </a:r>
          </a:p>
        </p:txBody>
      </p:sp>
      <p:pic>
        <p:nvPicPr>
          <p:cNvPr id="13" name="Imagine 12">
            <a:extLst>
              <a:ext uri="{FF2B5EF4-FFF2-40B4-BE49-F238E27FC236}">
                <a16:creationId xmlns:a16="http://schemas.microsoft.com/office/drawing/2014/main" xmlns="" id="{CAC82CC8-B090-4A56-BBB7-3B51D804F6E4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1070" y="4858929"/>
            <a:ext cx="7096125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6683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000">
              <a:srgbClr val="C9A6E4"/>
            </a:gs>
            <a:gs pos="32000">
              <a:schemeClr val="bg1"/>
            </a:gs>
            <a:gs pos="66000">
              <a:srgbClr val="FFEE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C3862298-AF85-4572-BED3-52E573EBD4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7BE265E6-D012-42B3-A7DE-C8FEED40DB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593687" y="3131936"/>
            <a:ext cx="930480" cy="1240638"/>
          </a:xfrm>
          <a:prstGeom prst="ellipse">
            <a:avLst/>
          </a:prstGeom>
          <a:solidFill>
            <a:schemeClr val="accent6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EB9A5AE-0A9C-4EB1-9569-A44D89EFC5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702729" y="4546924"/>
            <a:ext cx="1777491" cy="2311077"/>
          </a:xfrm>
          <a:custGeom>
            <a:avLst/>
            <a:gdLst>
              <a:gd name="connsiteX0" fmla="*/ 0 w 2369988"/>
              <a:gd name="connsiteY0" fmla="*/ 0 h 2311077"/>
              <a:gd name="connsiteX1" fmla="*/ 1128071 w 2369988"/>
              <a:gd name="connsiteY1" fmla="*/ 0 h 2311077"/>
              <a:gd name="connsiteX2" fmla="*/ 1157716 w 2369988"/>
              <a:gd name="connsiteY2" fmla="*/ 128440 h 2311077"/>
              <a:gd name="connsiteX3" fmla="*/ 2316462 w 2369988"/>
              <a:gd name="connsiteY3" fmla="*/ 2257392 h 2311077"/>
              <a:gd name="connsiteX4" fmla="*/ 2369988 w 2369988"/>
              <a:gd name="connsiteY4" fmla="*/ 2311077 h 2311077"/>
              <a:gd name="connsiteX5" fmla="*/ 957894 w 2369988"/>
              <a:gd name="connsiteY5" fmla="*/ 2311077 h 2311077"/>
              <a:gd name="connsiteX6" fmla="*/ 777804 w 2369988"/>
              <a:gd name="connsiteY6" fmla="*/ 2040997 h 2311077"/>
              <a:gd name="connsiteX7" fmla="*/ 19614 w 2369988"/>
              <a:gd name="connsiteY7" fmla="*/ 109827 h 231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369988" h="2311077">
                <a:moveTo>
                  <a:pt x="0" y="0"/>
                </a:moveTo>
                <a:lnTo>
                  <a:pt x="1128071" y="0"/>
                </a:lnTo>
                <a:lnTo>
                  <a:pt x="1157716" y="128440"/>
                </a:lnTo>
                <a:cubicBezTo>
                  <a:pt x="1365270" y="935139"/>
                  <a:pt x="1769588" y="1662859"/>
                  <a:pt x="2316462" y="2257392"/>
                </a:cubicBezTo>
                <a:lnTo>
                  <a:pt x="2369988" y="2311077"/>
                </a:lnTo>
                <a:lnTo>
                  <a:pt x="957894" y="2311077"/>
                </a:lnTo>
                <a:lnTo>
                  <a:pt x="777804" y="2040997"/>
                </a:lnTo>
                <a:cubicBezTo>
                  <a:pt x="421651" y="1454849"/>
                  <a:pt x="161627" y="803832"/>
                  <a:pt x="19614" y="109827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1DC05A37-103B-4702-8211-35C42FC947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prstClr val="white"/>
            </a:duotone>
          </a:blip>
          <a:stretch>
            <a:fillRect/>
          </a:stretch>
        </p:blipFill>
        <p:spPr>
          <a:xfrm>
            <a:off x="2133601" y="152400"/>
            <a:ext cx="7036076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76118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3" name="Imagine 2">
            <a:extLst>
              <a:ext uri="{FF2B5EF4-FFF2-40B4-BE49-F238E27FC236}">
                <a16:creationId xmlns:a16="http://schemas.microsoft.com/office/drawing/2014/main" xmlns="" id="{B774CA9A-13E0-4AFC-BDEE-E17FFD39679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137" y="1447801"/>
            <a:ext cx="7884263" cy="4275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5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3060C83-F051-4F0E-ABAD-AA0DFC48B2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83C98ABE-055B-441F-B07E-44F97F083C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-282117" y="-253670"/>
            <a:ext cx="137072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29FDB030-9B49-4CED-8CCD-4D99382388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668730" y="422146"/>
            <a:ext cx="484026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783CA14-24A1-485C-8B30-D6A5D87987A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7532611" y="655140"/>
            <a:ext cx="515604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9A97C86A-04D6-40F7-AE84-31AB43E6A8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7017482" y="0"/>
            <a:ext cx="2126518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FF9F2414-84E8-453E-B1F3-389FDE819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982258" y="6115501"/>
            <a:ext cx="1120884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3ECA69A1-7536-43AC-85EF-C7106179F5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5703060" y="6453143"/>
            <a:ext cx="611177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75D75389-38B6-4D58-9EF5-A7F222EC19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647700"/>
            <a:ext cx="87630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02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6">
            <a:extLst>
              <a:ext uri="{FF2B5EF4-FFF2-40B4-BE49-F238E27FC236}">
                <a16:creationId xmlns:a16="http://schemas.microsoft.com/office/drawing/2014/main" xmlns="" id="{69D184B2-2226-4E31-BCCB-4443307674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899" y="918266"/>
            <a:ext cx="529596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7">
            <a:extLst>
              <a:ext uri="{FF2B5EF4-FFF2-40B4-BE49-F238E27FC236}">
                <a16:creationId xmlns:a16="http://schemas.microsoft.com/office/drawing/2014/main" xmlns="" id="{1AC4D4E3-486A-464A-8EC8-D448810972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8338409" y="643467"/>
            <a:ext cx="315230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864DE13E-58EB-4475-B79C-0D4FC65123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auto">
          <a:xfrm>
            <a:off x="478790" y="643467"/>
            <a:ext cx="8200127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xmlns="" id="{444A55BC-0AEF-4820-B977-8932462022D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5505" y="688445"/>
            <a:ext cx="8411295" cy="53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13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C39BE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>
            <a:extLst>
              <a:ext uri="{FF2B5EF4-FFF2-40B4-BE49-F238E27FC236}">
                <a16:creationId xmlns:a16="http://schemas.microsoft.com/office/drawing/2014/main" xmlns="" id="{C646865C-0ED3-4B63-9778-5081FE103BB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474" y="201409"/>
            <a:ext cx="8763000" cy="3913391"/>
          </a:xfrm>
          <a:prstGeom prst="rect">
            <a:avLst/>
          </a:prstGeom>
        </p:spPr>
      </p:pic>
      <p:pic>
        <p:nvPicPr>
          <p:cNvPr id="7" name="Imagine 6">
            <a:extLst>
              <a:ext uri="{FF2B5EF4-FFF2-40B4-BE49-F238E27FC236}">
                <a16:creationId xmlns:a16="http://schemas.microsoft.com/office/drawing/2014/main" xmlns="" id="{3F97F69F-C7C1-47DD-9103-D8F3DC3592B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7875" y="3781425"/>
            <a:ext cx="5048250" cy="1171575"/>
          </a:xfrm>
          <a:prstGeom prst="rect">
            <a:avLst/>
          </a:prstGeom>
        </p:spPr>
      </p:pic>
      <p:pic>
        <p:nvPicPr>
          <p:cNvPr id="11" name="Imagine 10">
            <a:extLst>
              <a:ext uri="{FF2B5EF4-FFF2-40B4-BE49-F238E27FC236}">
                <a16:creationId xmlns:a16="http://schemas.microsoft.com/office/drawing/2014/main" xmlns="" id="{D96D9AE4-DB44-4ADD-8BA4-D23E106CBCB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907083"/>
            <a:ext cx="8763000" cy="172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998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142</Words>
  <Application>Microsoft Office PowerPoint</Application>
  <PresentationFormat>On-screen Show (4:3)</PresentationFormat>
  <Paragraphs>21</Paragraphs>
  <Slides>65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67" baseType="lpstr">
      <vt:lpstr>Office Theme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Carmina Camelia Georgescu</dc:creator>
  <cp:lastModifiedBy>Windows User</cp:lastModifiedBy>
  <cp:revision>35</cp:revision>
  <dcterms:created xsi:type="dcterms:W3CDTF">2020-06-27T08:44:36Z</dcterms:created>
  <dcterms:modified xsi:type="dcterms:W3CDTF">2020-10-13T16:21:02Z</dcterms:modified>
</cp:coreProperties>
</file>